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5" r:id="rId2"/>
    <p:sldId id="321" r:id="rId3"/>
    <p:sldId id="283" r:id="rId4"/>
    <p:sldId id="340" r:id="rId5"/>
    <p:sldId id="341" r:id="rId6"/>
    <p:sldId id="285" r:id="rId7"/>
    <p:sldId id="289" r:id="rId8"/>
    <p:sldId id="279" r:id="rId9"/>
    <p:sldId id="293" r:id="rId10"/>
    <p:sldId id="322" r:id="rId11"/>
    <p:sldId id="292" r:id="rId12"/>
    <p:sldId id="291" r:id="rId13"/>
    <p:sldId id="280" r:id="rId14"/>
    <p:sldId id="295" r:id="rId15"/>
    <p:sldId id="323" r:id="rId16"/>
    <p:sldId id="324" r:id="rId17"/>
    <p:sldId id="325" r:id="rId18"/>
    <p:sldId id="326" r:id="rId19"/>
    <p:sldId id="327" r:id="rId20"/>
    <p:sldId id="328" r:id="rId21"/>
    <p:sldId id="329" r:id="rId22"/>
    <p:sldId id="330" r:id="rId23"/>
    <p:sldId id="342" r:id="rId24"/>
    <p:sldId id="319" r:id="rId25"/>
    <p:sldId id="335" r:id="rId26"/>
    <p:sldId id="337" r:id="rId27"/>
    <p:sldId id="338" r:id="rId28"/>
    <p:sldId id="302" r:id="rId29"/>
    <p:sldId id="318" r:id="rId30"/>
    <p:sldId id="320" r:id="rId31"/>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66"/>
    <a:srgbClr val="990099"/>
    <a:srgbClr val="FF9999"/>
    <a:srgbClr val="3333CC"/>
    <a:srgbClr val="003366"/>
    <a:srgbClr val="003399"/>
    <a:srgbClr val="00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0375"/>
          </a:xfrm>
          <a:prstGeom prst="rect">
            <a:avLst/>
          </a:prstGeom>
        </p:spPr>
        <p:txBody>
          <a:bodyPr vert="horz" lIns="91440" tIns="45720" rIns="91440" bIns="45720" rtlCol="0"/>
          <a:lstStyle>
            <a:lvl1pPr algn="r">
              <a:defRPr sz="1200"/>
            </a:lvl1pPr>
          </a:lstStyle>
          <a:p>
            <a:fld id="{F187FF38-9B04-4B92-8DA7-F7B9AE01AA7B}" type="datetimeFigureOut">
              <a:rPr lang="en-US" smtClean="0"/>
              <a:pPr/>
              <a:t>6/21/2018</a:t>
            </a:fld>
            <a:endParaRPr lang="en-US" dirty="0"/>
          </a:p>
        </p:txBody>
      </p:sp>
      <p:sp>
        <p:nvSpPr>
          <p:cNvPr id="4" name="Footer Placeholder 3"/>
          <p:cNvSpPr>
            <a:spLocks noGrp="1"/>
          </p:cNvSpPr>
          <p:nvPr>
            <p:ph type="ftr" sz="quarter" idx="2"/>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1440" tIns="45720" rIns="91440" bIns="45720" rtlCol="0" anchor="b"/>
          <a:lstStyle>
            <a:lvl1pPr algn="r">
              <a:defRPr sz="1200"/>
            </a:lvl1pPr>
          </a:lstStyle>
          <a:p>
            <a:fld id="{BFEAB53D-214C-42B0-9F3D-02894C6EBA8F}" type="slidenum">
              <a:rPr lang="en-US" smtClean="0"/>
              <a:pPr/>
              <a:t>‹#›</a:t>
            </a:fld>
            <a:endParaRPr lang="en-US" dirty="0"/>
          </a:p>
        </p:txBody>
      </p:sp>
    </p:spTree>
    <p:extLst>
      <p:ext uri="{BB962C8B-B14F-4D97-AF65-F5344CB8AC3E}">
        <p14:creationId xmlns="" xmlns:p14="http://schemas.microsoft.com/office/powerpoint/2010/main" val="203045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dirty="0"/>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BF21C9FC-1B5F-4ECA-8B74-71CCA41FB4C6}" type="datetimeFigureOut">
              <a:rPr lang="en-US" smtClean="0"/>
              <a:pPr/>
              <a:t>6/21/2018</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22573296-BE20-45E8-9D64-D0822A3D8CC4}" type="slidenum">
              <a:rPr lang="en-US" smtClean="0"/>
              <a:pPr/>
              <a:t>‹#›</a:t>
            </a:fld>
            <a:endParaRPr lang="en-US" dirty="0"/>
          </a:p>
        </p:txBody>
      </p:sp>
    </p:spTree>
    <p:extLst>
      <p:ext uri="{BB962C8B-B14F-4D97-AF65-F5344CB8AC3E}">
        <p14:creationId xmlns="" xmlns:p14="http://schemas.microsoft.com/office/powerpoint/2010/main" val="1966028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84448C-F427-4209-BCD3-66EB2C931ADF}"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309EB5-E946-4590-9CF3-589CA268E468}" type="datetimeFigureOut">
              <a:rPr lang="en-US" smtClean="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BCD6AD-B5F8-4A50-A983-D268960EC8A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309EB5-E946-4590-9CF3-589CA268E468}" type="datetimeFigureOut">
              <a:rPr lang="en-US" smtClean="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BCD6AD-B5F8-4A50-A983-D268960EC8A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309EB5-E946-4590-9CF3-589CA268E468}" type="datetimeFigureOut">
              <a:rPr lang="en-US" smtClean="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BCD6AD-B5F8-4A50-A983-D268960EC8A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309EB5-E946-4590-9CF3-589CA268E468}" type="datetimeFigureOut">
              <a:rPr lang="en-US" smtClean="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BCD6AD-B5F8-4A50-A983-D268960EC8A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309EB5-E946-4590-9CF3-589CA268E468}" type="datetimeFigureOut">
              <a:rPr lang="en-US" smtClean="0"/>
              <a:pPr/>
              <a:t>6/21/2018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BCD6AD-B5F8-4A50-A983-D268960EC8A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309EB5-E946-4590-9CF3-589CA268E468}" type="datetimeFigureOut">
              <a:rPr lang="en-US" smtClean="0"/>
              <a:pPr/>
              <a:t>6/21/2018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BCD6AD-B5F8-4A50-A983-D268960EC8A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309EB5-E946-4590-9CF3-589CA268E468}" type="datetimeFigureOut">
              <a:rPr lang="en-US" smtClean="0"/>
              <a:pPr/>
              <a:t>6/21/2018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BCD6AD-B5F8-4A50-A983-D268960EC8A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309EB5-E946-4590-9CF3-589CA268E468}" type="datetimeFigureOut">
              <a:rPr lang="en-US" smtClean="0"/>
              <a:pPr/>
              <a:t>6/21/2018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BCD6AD-B5F8-4A50-A983-D268960EC8A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309EB5-E946-4590-9CF3-589CA268E468}" type="datetimeFigureOut">
              <a:rPr lang="en-US" smtClean="0"/>
              <a:pPr/>
              <a:t>6/21/2018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BCD6AD-B5F8-4A50-A983-D268960EC8A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309EB5-E946-4590-9CF3-589CA268E468}" type="datetimeFigureOut">
              <a:rPr lang="en-US" smtClean="0"/>
              <a:pPr/>
              <a:t>6/21/2018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BCD6AD-B5F8-4A50-A983-D268960EC8A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309EB5-E946-4590-9CF3-589CA268E468}" type="datetimeFigureOut">
              <a:rPr lang="en-US" smtClean="0"/>
              <a:pPr/>
              <a:t>6/21/2018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BCD6AD-B5F8-4A50-A983-D268960EC8A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09EB5-E946-4590-9CF3-589CA268E468}" type="datetimeFigureOut">
              <a:rPr lang="en-US" smtClean="0"/>
              <a:pPr/>
              <a:t>6/21/2018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CD6AD-B5F8-4A50-A983-D268960EC8A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2" Type="http://schemas.openxmlformats.org/officeDocument/2006/relationships/notesSlide" Target="../notesSlides/notesSlide1.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hyperlink" Target="https://twitter.com/FulbrightPrgrm" TargetMode="External"/><Relationship Id="rId13" Type="http://schemas.openxmlformats.org/officeDocument/2006/relationships/image" Target="../media/image7.jpeg"/><Relationship Id="rId3" Type="http://schemas.openxmlformats.org/officeDocument/2006/relationships/hyperlink" Target="https://iie.embark.com/apply/visitingscholars" TargetMode="External"/><Relationship Id="rId7" Type="http://schemas.openxmlformats.org/officeDocument/2006/relationships/image" Target="../media/image4.jpeg"/><Relationship Id="rId12" Type="http://schemas.openxmlformats.org/officeDocument/2006/relationships/hyperlink" Target="https://www.linkedin.com/in/fulbright" TargetMode="External"/><Relationship Id="rId17" Type="http://schemas.openxmlformats.org/officeDocument/2006/relationships/image" Target="../media/image9.jpeg"/><Relationship Id="rId2" Type="http://schemas.openxmlformats.org/officeDocument/2006/relationships/notesSlide" Target="../notesSlides/notesSlide10.xml"/><Relationship Id="rId16" Type="http://schemas.openxmlformats.org/officeDocument/2006/relationships/hyperlink" Target="https://www.youtube.com/user/fulbrightprogram" TargetMode="External"/><Relationship Id="rId1" Type="http://schemas.openxmlformats.org/officeDocument/2006/relationships/slideLayout" Target="../slideLayouts/slideLayout2.xml"/><Relationship Id="rId6" Type="http://schemas.openxmlformats.org/officeDocument/2006/relationships/hyperlink" Target="https://www.facebook.com/fulbright" TargetMode="External"/><Relationship Id="rId11" Type="http://schemas.openxmlformats.org/officeDocument/2006/relationships/image" Target="../media/image6.jpeg"/><Relationship Id="rId5" Type="http://schemas.openxmlformats.org/officeDocument/2006/relationships/image" Target="../media/image3.png"/><Relationship Id="rId15" Type="http://schemas.openxmlformats.org/officeDocument/2006/relationships/image" Target="../media/image8.jpeg"/><Relationship Id="rId10" Type="http://schemas.openxmlformats.org/officeDocument/2006/relationships/hyperlink" Target="http://instagram.com/the_fulbright_program" TargetMode="External"/><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hyperlink" Target="https://plus.google.com/111585226276527305578/post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2" Type="http://schemas.openxmlformats.org/officeDocument/2006/relationships/notesSlide" Target="../notesSlides/notesSlide11.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www.linkedin.com/in/fulbright" TargetMode="External"/><Relationship Id="rId18" Type="http://schemas.openxmlformats.org/officeDocument/2006/relationships/image" Target="../media/image9.jpeg"/><Relationship Id="rId3" Type="http://schemas.openxmlformats.org/officeDocument/2006/relationships/hyperlink" Target="https://iie.embark.com/apply/flta" TargetMode="External"/><Relationship Id="rId7" Type="http://schemas.openxmlformats.org/officeDocument/2006/relationships/hyperlink" Target="https://www.facebook.com/fulbright" TargetMode="External"/><Relationship Id="rId12" Type="http://schemas.openxmlformats.org/officeDocument/2006/relationships/image" Target="../media/image6.jpeg"/><Relationship Id="rId17" Type="http://schemas.openxmlformats.org/officeDocument/2006/relationships/hyperlink" Target="https://www.youtube.com/user/fulbrightprogram" TargetMode="External"/><Relationship Id="rId2" Type="http://schemas.openxmlformats.org/officeDocument/2006/relationships/notesSlide" Target="../notesSlides/notesSlide12.xml"/><Relationship Id="rId16"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hyperlink" Target="http://instagram.com/the_fulbright_program" TargetMode="External"/><Relationship Id="rId5" Type="http://schemas.openxmlformats.org/officeDocument/2006/relationships/image" Target="../media/image2.png"/><Relationship Id="rId15" Type="http://schemas.openxmlformats.org/officeDocument/2006/relationships/hyperlink" Target="https://plus.google.com/111585226276527305578/posts" TargetMode="External"/><Relationship Id="rId10" Type="http://schemas.openxmlformats.org/officeDocument/2006/relationships/image" Target="../media/image5.jpeg"/><Relationship Id="rId4" Type="http://schemas.openxmlformats.org/officeDocument/2006/relationships/hyperlink" Target="http://foreign.fulbrightonline.org/about/fulbright-flta" TargetMode="External"/><Relationship Id="rId9" Type="http://schemas.openxmlformats.org/officeDocument/2006/relationships/hyperlink" Target="https://twitter.com/FulbrightPrgrm" TargetMode="External"/><Relationship Id="rId14"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hyperlink" Target="https://twitter.com/FulbrightPrgrm" TargetMode="External"/><Relationship Id="rId13" Type="http://schemas.openxmlformats.org/officeDocument/2006/relationships/image" Target="../media/image7.jpeg"/><Relationship Id="rId3" Type="http://schemas.openxmlformats.org/officeDocument/2006/relationships/hyperlink" Target="http://www.cies.org/" TargetMode="External"/><Relationship Id="rId7" Type="http://schemas.openxmlformats.org/officeDocument/2006/relationships/image" Target="../media/image4.jpeg"/><Relationship Id="rId12" Type="http://schemas.openxmlformats.org/officeDocument/2006/relationships/hyperlink" Target="https://www.linkedin.com/in/fulbright" TargetMode="External"/><Relationship Id="rId17" Type="http://schemas.openxmlformats.org/officeDocument/2006/relationships/image" Target="../media/image9.jpeg"/><Relationship Id="rId2" Type="http://schemas.openxmlformats.org/officeDocument/2006/relationships/notesSlide" Target="../notesSlides/notesSlide13.xml"/><Relationship Id="rId16" Type="http://schemas.openxmlformats.org/officeDocument/2006/relationships/hyperlink" Target="https://www.youtube.com/user/fulbrightprogram" TargetMode="External"/><Relationship Id="rId1" Type="http://schemas.openxmlformats.org/officeDocument/2006/relationships/slideLayout" Target="../slideLayouts/slideLayout2.xml"/><Relationship Id="rId6" Type="http://schemas.openxmlformats.org/officeDocument/2006/relationships/hyperlink" Target="https://www.facebook.com/fulbright" TargetMode="External"/><Relationship Id="rId11" Type="http://schemas.openxmlformats.org/officeDocument/2006/relationships/image" Target="../media/image6.jpeg"/><Relationship Id="rId5" Type="http://schemas.openxmlformats.org/officeDocument/2006/relationships/image" Target="../media/image3.png"/><Relationship Id="rId15" Type="http://schemas.openxmlformats.org/officeDocument/2006/relationships/image" Target="../media/image8.jpeg"/><Relationship Id="rId10" Type="http://schemas.openxmlformats.org/officeDocument/2006/relationships/hyperlink" Target="http://instagram.com/the_fulbright_program" TargetMode="External"/><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hyperlink" Target="https://plus.google.com/111585226276527305578/post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twitter.com/FulbrightPrgrm" TargetMode="External"/><Relationship Id="rId13" Type="http://schemas.openxmlformats.org/officeDocument/2006/relationships/image" Target="../media/image7.jpeg"/><Relationship Id="rId3" Type="http://schemas.openxmlformats.org/officeDocument/2006/relationships/hyperlink" Target="mailto:AyegbusiCO@state.gov" TargetMode="External"/><Relationship Id="rId7" Type="http://schemas.openxmlformats.org/officeDocument/2006/relationships/image" Target="../media/image4.jpeg"/><Relationship Id="rId12" Type="http://schemas.openxmlformats.org/officeDocument/2006/relationships/hyperlink" Target="https://www.linkedin.com/in/fulbright" TargetMode="External"/><Relationship Id="rId17" Type="http://schemas.openxmlformats.org/officeDocument/2006/relationships/image" Target="../media/image9.jpeg"/><Relationship Id="rId2" Type="http://schemas.openxmlformats.org/officeDocument/2006/relationships/notesSlide" Target="../notesSlides/notesSlide14.xml"/><Relationship Id="rId16" Type="http://schemas.openxmlformats.org/officeDocument/2006/relationships/hyperlink" Target="https://www.youtube.com/user/fulbrightprogram" TargetMode="External"/><Relationship Id="rId1" Type="http://schemas.openxmlformats.org/officeDocument/2006/relationships/slideLayout" Target="../slideLayouts/slideLayout2.xml"/><Relationship Id="rId6" Type="http://schemas.openxmlformats.org/officeDocument/2006/relationships/hyperlink" Target="https://www.facebook.com/fulbright" TargetMode="External"/><Relationship Id="rId11" Type="http://schemas.openxmlformats.org/officeDocument/2006/relationships/image" Target="../media/image6.jpeg"/><Relationship Id="rId5" Type="http://schemas.openxmlformats.org/officeDocument/2006/relationships/image" Target="../media/image3.png"/><Relationship Id="rId15" Type="http://schemas.openxmlformats.org/officeDocument/2006/relationships/image" Target="../media/image8.jpeg"/><Relationship Id="rId10" Type="http://schemas.openxmlformats.org/officeDocument/2006/relationships/hyperlink" Target="http://instagram.com/the_fulbright_program" TargetMode="External"/><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hyperlink" Target="https://plus.google.com/111585226276527305578/post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2" Type="http://schemas.openxmlformats.org/officeDocument/2006/relationships/notesSlide" Target="../notesSlides/notesSlide15.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2" Type="http://schemas.openxmlformats.org/officeDocument/2006/relationships/notesSlide" Target="../notesSlides/notesSlide16.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2" Type="http://schemas.openxmlformats.org/officeDocument/2006/relationships/notesSlide" Target="../notesSlides/notesSlide17.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2" Type="http://schemas.openxmlformats.org/officeDocument/2006/relationships/notesSlide" Target="../notesSlides/notesSlide18.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19.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2" Type="http://schemas.openxmlformats.org/officeDocument/2006/relationships/notesSlide" Target="../notesSlides/notesSlide19.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2" Type="http://schemas.openxmlformats.org/officeDocument/2006/relationships/notesSlide" Target="../notesSlides/notesSlide2.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2" Type="http://schemas.openxmlformats.org/officeDocument/2006/relationships/notesSlide" Target="../notesSlides/notesSlide20.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2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2" Type="http://schemas.openxmlformats.org/officeDocument/2006/relationships/notesSlide" Target="../notesSlides/notesSlide21.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2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2" Type="http://schemas.openxmlformats.org/officeDocument/2006/relationships/notesSlide" Target="../notesSlides/notesSlide22.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23.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18" Type="http://schemas.openxmlformats.org/officeDocument/2006/relationships/hyperlink" Target="https://iie.embark.com/apply/humphreyfellowship2019"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17" Type="http://schemas.openxmlformats.org/officeDocument/2006/relationships/hyperlink" Target="http://www.humphreyfellowship.org/" TargetMode="External"/><Relationship Id="rId2" Type="http://schemas.openxmlformats.org/officeDocument/2006/relationships/notesSlide" Target="../notesSlides/notesSlide23.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2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1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17" Type="http://schemas.openxmlformats.org/officeDocument/2006/relationships/image" Target="../media/image17.png"/><Relationship Id="rId2" Type="http://schemas.openxmlformats.org/officeDocument/2006/relationships/notesSlide" Target="../notesSlides/notesSlide24.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25.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17" Type="http://schemas.openxmlformats.org/officeDocument/2006/relationships/image" Target="../media/image19.gif"/><Relationship Id="rId2" Type="http://schemas.openxmlformats.org/officeDocument/2006/relationships/notesSlide" Target="../notesSlides/notesSlide25.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26.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17" Type="http://schemas.openxmlformats.org/officeDocument/2006/relationships/image" Target="../media/image20.jpeg"/><Relationship Id="rId2" Type="http://schemas.openxmlformats.org/officeDocument/2006/relationships/notesSlide" Target="../notesSlides/notesSlide26.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27.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2" Type="http://schemas.openxmlformats.org/officeDocument/2006/relationships/notesSlide" Target="../notesSlides/notesSlide27.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28.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18" Type="http://schemas.openxmlformats.org/officeDocument/2006/relationships/hyperlink" Target="mailto:AyegbusiCO@state.gov"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17" Type="http://schemas.openxmlformats.org/officeDocument/2006/relationships/hyperlink" Target="mailto:CulturalLagos@state.gov" TargetMode="External"/><Relationship Id="rId2" Type="http://schemas.openxmlformats.org/officeDocument/2006/relationships/notesSlide" Target="../notesSlides/notesSlide28.xml"/><Relationship Id="rId16" Type="http://schemas.openxmlformats.org/officeDocument/2006/relationships/image" Target="../media/image9.jpeg"/><Relationship Id="rId20"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19" Type="http://schemas.openxmlformats.org/officeDocument/2006/relationships/image" Target="../media/image21.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29.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17" Type="http://schemas.openxmlformats.org/officeDocument/2006/relationships/image" Target="../media/image23.wmf"/><Relationship Id="rId2" Type="http://schemas.openxmlformats.org/officeDocument/2006/relationships/notesSlide" Target="../notesSlides/notesSlide29.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17" Type="http://schemas.openxmlformats.org/officeDocument/2006/relationships/image" Target="../media/image10.jpeg"/><Relationship Id="rId2" Type="http://schemas.openxmlformats.org/officeDocument/2006/relationships/notesSlide" Target="../notesSlides/notesSlide3.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2" Type="http://schemas.openxmlformats.org/officeDocument/2006/relationships/notesSlide" Target="../notesSlides/notesSlide30.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hyperlink" Target="https://twitter.com/FulbrightPrgrm" TargetMode="External"/><Relationship Id="rId13" Type="http://schemas.openxmlformats.org/officeDocument/2006/relationships/image" Target="../media/image7.jpeg"/><Relationship Id="rId3" Type="http://schemas.openxmlformats.org/officeDocument/2006/relationships/image" Target="../media/image11.jpeg"/><Relationship Id="rId7" Type="http://schemas.openxmlformats.org/officeDocument/2006/relationships/image" Target="../media/image4.jpeg"/><Relationship Id="rId12" Type="http://schemas.openxmlformats.org/officeDocument/2006/relationships/hyperlink" Target="https://www.linkedin.com/in/fulbright" TargetMode="External"/><Relationship Id="rId17" Type="http://schemas.openxmlformats.org/officeDocument/2006/relationships/image" Target="../media/image9.jpeg"/><Relationship Id="rId2" Type="http://schemas.openxmlformats.org/officeDocument/2006/relationships/notesSlide" Target="../notesSlides/notesSlide4.xml"/><Relationship Id="rId16" Type="http://schemas.openxmlformats.org/officeDocument/2006/relationships/hyperlink" Target="https://www.youtube.com/user/fulbrightprogram" TargetMode="External"/><Relationship Id="rId1" Type="http://schemas.openxmlformats.org/officeDocument/2006/relationships/slideLayout" Target="../slideLayouts/slideLayout2.xml"/><Relationship Id="rId6" Type="http://schemas.openxmlformats.org/officeDocument/2006/relationships/hyperlink" Target="https://www.facebook.com/fulbright" TargetMode="External"/><Relationship Id="rId11" Type="http://schemas.openxmlformats.org/officeDocument/2006/relationships/image" Target="../media/image6.jpeg"/><Relationship Id="rId5" Type="http://schemas.openxmlformats.org/officeDocument/2006/relationships/image" Target="../media/image3.png"/><Relationship Id="rId15" Type="http://schemas.openxmlformats.org/officeDocument/2006/relationships/image" Target="../media/image8.jpeg"/><Relationship Id="rId10" Type="http://schemas.openxmlformats.org/officeDocument/2006/relationships/hyperlink" Target="http://instagram.com/the_fulbright_program" TargetMode="External"/><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hyperlink" Target="https://plus.google.com/111585226276527305578/post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1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17" Type="http://schemas.openxmlformats.org/officeDocument/2006/relationships/image" Target="../media/image12.jpeg"/><Relationship Id="rId2" Type="http://schemas.openxmlformats.org/officeDocument/2006/relationships/notesSlide" Target="../notesSlides/notesSlide5.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1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17" Type="http://schemas.openxmlformats.org/officeDocument/2006/relationships/image" Target="../media/image14.jpeg"/><Relationship Id="rId2" Type="http://schemas.openxmlformats.org/officeDocument/2006/relationships/notesSlide" Target="../notesSlides/notesSlide6.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17" Type="http://schemas.openxmlformats.org/officeDocument/2006/relationships/image" Target="../media/image16.jpeg"/><Relationship Id="rId2" Type="http://schemas.openxmlformats.org/officeDocument/2006/relationships/notesSlide" Target="../notesSlides/notesSlide7.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hyperlink" Target="https://twitter.com/FulbrightPrgrm" TargetMode="External"/><Relationship Id="rId13" Type="http://schemas.openxmlformats.org/officeDocument/2006/relationships/image" Target="../media/image7.jpeg"/><Relationship Id="rId3" Type="http://schemas.openxmlformats.org/officeDocument/2006/relationships/hyperlink" Target="https://iie.embark.com/auth/login" TargetMode="External"/><Relationship Id="rId7" Type="http://schemas.openxmlformats.org/officeDocument/2006/relationships/image" Target="../media/image4.jpeg"/><Relationship Id="rId12" Type="http://schemas.openxmlformats.org/officeDocument/2006/relationships/hyperlink" Target="https://www.linkedin.com/in/fulbright" TargetMode="External"/><Relationship Id="rId17" Type="http://schemas.openxmlformats.org/officeDocument/2006/relationships/image" Target="../media/image9.jpeg"/><Relationship Id="rId2" Type="http://schemas.openxmlformats.org/officeDocument/2006/relationships/notesSlide" Target="../notesSlides/notesSlide8.xml"/><Relationship Id="rId16" Type="http://schemas.openxmlformats.org/officeDocument/2006/relationships/hyperlink" Target="https://www.youtube.com/user/fulbrightprogram" TargetMode="External"/><Relationship Id="rId1" Type="http://schemas.openxmlformats.org/officeDocument/2006/relationships/slideLayout" Target="../slideLayouts/slideLayout2.xml"/><Relationship Id="rId6" Type="http://schemas.openxmlformats.org/officeDocument/2006/relationships/hyperlink" Target="https://www.facebook.com/fulbright" TargetMode="External"/><Relationship Id="rId11" Type="http://schemas.openxmlformats.org/officeDocument/2006/relationships/image" Target="../media/image6.jpeg"/><Relationship Id="rId5" Type="http://schemas.openxmlformats.org/officeDocument/2006/relationships/image" Target="../media/image3.png"/><Relationship Id="rId15" Type="http://schemas.openxmlformats.org/officeDocument/2006/relationships/image" Target="../media/image8.jpeg"/><Relationship Id="rId10" Type="http://schemas.openxmlformats.org/officeDocument/2006/relationships/hyperlink" Target="http://instagram.com/the_fulbright_program" TargetMode="External"/><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hyperlink" Target="https://plus.google.com/111585226276527305578/post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plus.google.com/111585226276527305578/posts" TargetMode="External"/><Relationship Id="rId3" Type="http://schemas.openxmlformats.org/officeDocument/2006/relationships/image" Target="../media/image2.png"/><Relationship Id="rId7" Type="http://schemas.openxmlformats.org/officeDocument/2006/relationships/hyperlink" Target="https://twitter.com/FulbrightPrgrm" TargetMode="External"/><Relationship Id="rId12" Type="http://schemas.openxmlformats.org/officeDocument/2006/relationships/image" Target="../media/image7.jpeg"/><Relationship Id="rId2" Type="http://schemas.openxmlformats.org/officeDocument/2006/relationships/notesSlide" Target="../notesSlides/notesSlide9.xml"/><Relationship Id="rId16"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www.linkedin.com/in/fulbright" TargetMode="External"/><Relationship Id="rId5" Type="http://schemas.openxmlformats.org/officeDocument/2006/relationships/hyperlink" Target="https://www.facebook.com/fulbright" TargetMode="External"/><Relationship Id="rId15" Type="http://schemas.openxmlformats.org/officeDocument/2006/relationships/hyperlink" Target="https://www.youtube.com/user/fulbrightprogram"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instagram.com/the_fulbright_program" TargetMode="External"/><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67037" y="62484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pic>
        <p:nvPicPr>
          <p:cNvPr id="13" name="Picture 12"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5" name="Picture 14" descr="State Dept Seal.png"/>
          <p:cNvPicPr>
            <a:picLocks noChangeAspect="1"/>
          </p:cNvPicPr>
          <p:nvPr/>
        </p:nvPicPr>
        <p:blipFill>
          <a:blip r:embed="rId4" cstate="print"/>
          <a:stretch>
            <a:fillRect/>
          </a:stretch>
        </p:blipFill>
        <p:spPr>
          <a:xfrm>
            <a:off x="8534400" y="6273343"/>
            <a:ext cx="457200" cy="457200"/>
          </a:xfrm>
          <a:prstGeom prst="rect">
            <a:avLst/>
          </a:prstGeom>
        </p:spPr>
      </p:pic>
      <p:sp>
        <p:nvSpPr>
          <p:cNvPr id="18" name="TextBox 17"/>
          <p:cNvSpPr txBox="1"/>
          <p:nvPr/>
        </p:nvSpPr>
        <p:spPr>
          <a:xfrm>
            <a:off x="304800" y="672408"/>
            <a:ext cx="8686800" cy="4462760"/>
          </a:xfrm>
          <a:prstGeom prst="rect">
            <a:avLst/>
          </a:prstGeom>
          <a:noFill/>
        </p:spPr>
        <p:txBody>
          <a:bodyPr wrap="square" rtlCol="0">
            <a:spAutoFit/>
          </a:bodyPr>
          <a:lstStyle/>
          <a:p>
            <a:pPr algn="ctr">
              <a:lnSpc>
                <a:spcPct val="200000"/>
              </a:lnSpc>
            </a:pPr>
            <a:r>
              <a:rPr lang="en-US" sz="2600" b="1" spc="250" dirty="0" smtClean="0">
                <a:solidFill>
                  <a:srgbClr val="003366"/>
                </a:solidFill>
                <a:latin typeface="Georgia" panose="02040502050405020303" pitchFamily="18" charset="0"/>
                <a:ea typeface="Batang" pitchFamily="18" charset="-127"/>
              </a:rPr>
              <a:t>Academic and Professional Exchange</a:t>
            </a:r>
          </a:p>
          <a:p>
            <a:pPr algn="ctr">
              <a:lnSpc>
                <a:spcPct val="200000"/>
              </a:lnSpc>
            </a:pPr>
            <a:r>
              <a:rPr lang="en-US" sz="2600" b="1" spc="250" dirty="0" smtClean="0">
                <a:solidFill>
                  <a:srgbClr val="003366"/>
                </a:solidFill>
                <a:latin typeface="Georgia" panose="02040502050405020303" pitchFamily="18" charset="0"/>
                <a:ea typeface="Batang" pitchFamily="18" charset="-127"/>
              </a:rPr>
              <a:t>Opportunities in the U.S.</a:t>
            </a:r>
          </a:p>
          <a:p>
            <a:pPr algn="ctr">
              <a:lnSpc>
                <a:spcPct val="200000"/>
              </a:lnSpc>
            </a:pPr>
            <a:endParaRPr lang="en-US" sz="1200" b="1" spc="250" dirty="0" smtClean="0">
              <a:solidFill>
                <a:srgbClr val="003366"/>
              </a:solidFill>
              <a:latin typeface="Georgia" panose="02040502050405020303" pitchFamily="18" charset="0"/>
              <a:ea typeface="Batang" pitchFamily="18" charset="-127"/>
            </a:endParaRPr>
          </a:p>
          <a:p>
            <a:pPr algn="ctr">
              <a:lnSpc>
                <a:spcPct val="200000"/>
              </a:lnSpc>
            </a:pPr>
            <a:r>
              <a:rPr lang="en-US" sz="2600" b="1" dirty="0" err="1" smtClean="0">
                <a:solidFill>
                  <a:srgbClr val="003366"/>
                </a:solidFill>
                <a:latin typeface="Georgia" panose="02040502050405020303" pitchFamily="18" charset="0"/>
                <a:ea typeface="Batang" pitchFamily="18" charset="-127"/>
              </a:rPr>
              <a:t>Nnamdi</a:t>
            </a:r>
            <a:r>
              <a:rPr lang="en-US" sz="2600" b="1" dirty="0" smtClean="0">
                <a:solidFill>
                  <a:srgbClr val="003366"/>
                </a:solidFill>
                <a:latin typeface="Georgia" panose="02040502050405020303" pitchFamily="18" charset="0"/>
                <a:ea typeface="Batang" pitchFamily="18" charset="-127"/>
              </a:rPr>
              <a:t> </a:t>
            </a:r>
            <a:r>
              <a:rPr lang="en-US" sz="2600" b="1" dirty="0" err="1" smtClean="0">
                <a:solidFill>
                  <a:srgbClr val="003366"/>
                </a:solidFill>
                <a:latin typeface="Georgia" panose="02040502050405020303" pitchFamily="18" charset="0"/>
                <a:ea typeface="Batang" pitchFamily="18" charset="-127"/>
              </a:rPr>
              <a:t>Azikiwe</a:t>
            </a:r>
            <a:r>
              <a:rPr lang="en-US" sz="2600" b="1" dirty="0" smtClean="0">
                <a:solidFill>
                  <a:srgbClr val="003366"/>
                </a:solidFill>
                <a:latin typeface="Georgia" panose="02040502050405020303" pitchFamily="18" charset="0"/>
                <a:ea typeface="Batang" pitchFamily="18" charset="-127"/>
              </a:rPr>
              <a:t> </a:t>
            </a:r>
            <a:r>
              <a:rPr lang="en-US" sz="2600" b="1" dirty="0" smtClean="0">
                <a:solidFill>
                  <a:srgbClr val="003366"/>
                </a:solidFill>
                <a:latin typeface="Georgia" panose="02040502050405020303" pitchFamily="18" charset="0"/>
                <a:ea typeface="Batang" pitchFamily="18" charset="-127"/>
              </a:rPr>
              <a:t>University </a:t>
            </a:r>
            <a:endParaRPr lang="en-US" sz="2600" b="1" dirty="0" smtClean="0">
              <a:solidFill>
                <a:srgbClr val="003366"/>
              </a:solidFill>
              <a:latin typeface="Georgia" panose="02040502050405020303" pitchFamily="18" charset="0"/>
              <a:ea typeface="Batang" pitchFamily="18" charset="-127"/>
            </a:endParaRPr>
          </a:p>
          <a:p>
            <a:pPr algn="ctr">
              <a:lnSpc>
                <a:spcPct val="200000"/>
              </a:lnSpc>
            </a:pPr>
            <a:r>
              <a:rPr lang="en-US" sz="2600" b="1" dirty="0" err="1" smtClean="0">
                <a:solidFill>
                  <a:srgbClr val="003366"/>
                </a:solidFill>
                <a:latin typeface="Georgia" panose="02040502050405020303" pitchFamily="18" charset="0"/>
                <a:ea typeface="Batang" pitchFamily="18" charset="-127"/>
              </a:rPr>
              <a:t>Awka</a:t>
            </a:r>
            <a:r>
              <a:rPr lang="en-US" sz="2600" b="1" dirty="0" smtClean="0">
                <a:solidFill>
                  <a:srgbClr val="003366"/>
                </a:solidFill>
                <a:latin typeface="Georgia" panose="02040502050405020303" pitchFamily="18" charset="0"/>
                <a:ea typeface="Batang" pitchFamily="18" charset="-127"/>
              </a:rPr>
              <a:t>, </a:t>
            </a:r>
            <a:r>
              <a:rPr lang="en-US" sz="2600" b="1" dirty="0" err="1" smtClean="0">
                <a:solidFill>
                  <a:srgbClr val="003366"/>
                </a:solidFill>
                <a:latin typeface="Georgia" panose="02040502050405020303" pitchFamily="18" charset="0"/>
                <a:ea typeface="Batang" pitchFamily="18" charset="-127"/>
              </a:rPr>
              <a:t>Anambra</a:t>
            </a:r>
            <a:r>
              <a:rPr lang="en-US" sz="2600" b="1" dirty="0" smtClean="0">
                <a:solidFill>
                  <a:srgbClr val="003366"/>
                </a:solidFill>
                <a:latin typeface="Georgia" panose="02040502050405020303" pitchFamily="18" charset="0"/>
                <a:ea typeface="Batang" pitchFamily="18" charset="-127"/>
              </a:rPr>
              <a:t> </a:t>
            </a:r>
            <a:r>
              <a:rPr lang="en-US" sz="2600" b="1" dirty="0" smtClean="0">
                <a:solidFill>
                  <a:srgbClr val="003366"/>
                </a:solidFill>
                <a:latin typeface="Georgia" panose="02040502050405020303" pitchFamily="18" charset="0"/>
                <a:ea typeface="Batang" pitchFamily="18" charset="-127"/>
              </a:rPr>
              <a:t>State</a:t>
            </a:r>
          </a:p>
          <a:p>
            <a:pPr algn="ctr">
              <a:lnSpc>
                <a:spcPct val="200000"/>
              </a:lnSpc>
            </a:pPr>
            <a:r>
              <a:rPr lang="en-US" sz="2600" b="1" dirty="0" smtClean="0">
                <a:solidFill>
                  <a:srgbClr val="003366"/>
                </a:solidFill>
                <a:latin typeface="Georgia" panose="02040502050405020303" pitchFamily="18" charset="0"/>
                <a:ea typeface="Batang" pitchFamily="18" charset="-127"/>
              </a:rPr>
              <a:t>Fri</a:t>
            </a:r>
            <a:r>
              <a:rPr lang="en-US" sz="2600" b="1" dirty="0" smtClean="0">
                <a:solidFill>
                  <a:srgbClr val="003366"/>
                </a:solidFill>
                <a:latin typeface="Georgia" panose="02040502050405020303" pitchFamily="18" charset="0"/>
                <a:ea typeface="Batang" pitchFamily="18" charset="-127"/>
              </a:rPr>
              <a:t>day</a:t>
            </a:r>
            <a:r>
              <a:rPr lang="en-US" sz="2600" b="1" dirty="0" smtClean="0">
                <a:solidFill>
                  <a:srgbClr val="003366"/>
                </a:solidFill>
                <a:latin typeface="Georgia" panose="02040502050405020303" pitchFamily="18" charset="0"/>
                <a:ea typeface="Batang" pitchFamily="18" charset="-127"/>
              </a:rPr>
              <a:t>, June </a:t>
            </a:r>
            <a:r>
              <a:rPr lang="en-US" sz="2600" b="1" dirty="0" smtClean="0">
                <a:solidFill>
                  <a:srgbClr val="003366"/>
                </a:solidFill>
                <a:latin typeface="Georgia" panose="02040502050405020303" pitchFamily="18" charset="0"/>
                <a:ea typeface="Batang" pitchFamily="18" charset="-127"/>
              </a:rPr>
              <a:t>22</a:t>
            </a:r>
            <a:r>
              <a:rPr lang="en-US" sz="2600" b="1" dirty="0" smtClean="0">
                <a:solidFill>
                  <a:srgbClr val="003366"/>
                </a:solidFill>
                <a:latin typeface="Georgia" panose="02040502050405020303" pitchFamily="18" charset="0"/>
                <a:ea typeface="Batang" pitchFamily="18" charset="-127"/>
              </a:rPr>
              <a:t>, </a:t>
            </a:r>
            <a:r>
              <a:rPr lang="en-US" sz="2600" b="1" dirty="0" smtClean="0">
                <a:solidFill>
                  <a:srgbClr val="003366"/>
                </a:solidFill>
                <a:latin typeface="Georgia" panose="02040502050405020303" pitchFamily="18" charset="0"/>
                <a:ea typeface="Batang" pitchFamily="18" charset="-127"/>
              </a:rPr>
              <a:t>2018</a:t>
            </a:r>
            <a:endParaRPr lang="en-US" sz="2600" b="1" dirty="0">
              <a:solidFill>
                <a:srgbClr val="003366"/>
              </a:solidFill>
              <a:latin typeface="Georgia" panose="02040502050405020303" pitchFamily="18" charset="0"/>
              <a:ea typeface="Batang" pitchFamily="18" charset="-127"/>
            </a:endParaRPr>
          </a:p>
        </p:txBody>
      </p:sp>
      <p:pic>
        <p:nvPicPr>
          <p:cNvPr id="1030"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8"/>
          <p:cNvSpPr>
            <a:spLocks noChangeArrowheads="1"/>
          </p:cNvSpPr>
          <p:nvPr/>
        </p:nvSpPr>
        <p:spPr bwMode="auto">
          <a:xfrm>
            <a:off x="0" y="8286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9"/>
          <p:cNvSpPr>
            <a:spLocks noChangeArrowheads="1"/>
          </p:cNvSpPr>
          <p:nvPr/>
        </p:nvSpPr>
        <p:spPr bwMode="auto">
          <a:xfrm>
            <a:off x="0" y="12001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0"/>
          <p:cNvSpPr>
            <a:spLocks noChangeArrowheads="1"/>
          </p:cNvSpPr>
          <p:nvPr/>
        </p:nvSpPr>
        <p:spPr bwMode="auto">
          <a:xfrm>
            <a:off x="0" y="15716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0" y="19431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0" y="23145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a:spLocks noChangeArrowheads="1"/>
          </p:cNvSpPr>
          <p:nvPr/>
        </p:nvSpPr>
        <p:spPr bwMode="auto">
          <a:xfrm>
            <a:off x="0" y="26955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Subtitle 2"/>
          <p:cNvSpPr txBox="1">
            <a:spLocks/>
          </p:cNvSpPr>
          <p:nvPr/>
        </p:nvSpPr>
        <p:spPr>
          <a:xfrm>
            <a:off x="2513411" y="5105400"/>
            <a:ext cx="3964779" cy="1066800"/>
          </a:xfrm>
          <a:prstGeom prst="rect">
            <a:avLst/>
          </a:prstGeom>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4F81BD"/>
              </a:buClr>
              <a:buSzPct val="85000"/>
              <a:buFont typeface="Wingdings 2"/>
              <a:buNone/>
              <a:tabLst/>
              <a:defRPr/>
            </a:pPr>
            <a:r>
              <a:rPr lang="en-US" sz="2400" i="1" cap="none" dirty="0" smtClean="0">
                <a:solidFill>
                  <a:srgbClr val="FF0066"/>
                </a:solidFill>
                <a:latin typeface="Gill Sans MT" panose="020B0502020104020203" pitchFamily="34" charset="0"/>
                <a:ea typeface="Batang" pitchFamily="18" charset="-127"/>
              </a:rPr>
              <a:t>Presentation By</a:t>
            </a:r>
          </a:p>
          <a:p>
            <a:pPr marL="0" marR="0" lvl="0" indent="0" algn="ctr" defTabSz="914400" rtl="0" eaLnBrk="1" fontAlgn="auto" latinLnBrk="0" hangingPunct="1">
              <a:lnSpc>
                <a:spcPct val="100000"/>
              </a:lnSpc>
              <a:spcBef>
                <a:spcPct val="20000"/>
              </a:spcBef>
              <a:spcAft>
                <a:spcPts val="0"/>
              </a:spcAft>
              <a:buClr>
                <a:srgbClr val="4F81BD"/>
              </a:buClr>
              <a:buSzPct val="85000"/>
              <a:buFont typeface="Wingdings 2"/>
              <a:buNone/>
              <a:tabLst/>
              <a:defRPr/>
            </a:pPr>
            <a:endParaRPr lang="af-ZA" sz="300" i="1" cap="none" dirty="0" smtClean="0">
              <a:solidFill>
                <a:srgbClr val="FF0066"/>
              </a:solidFill>
              <a:latin typeface="Gill Sans MT" panose="020B0502020104020203" pitchFamily="34" charset="0"/>
              <a:ea typeface="Batang" pitchFamily="18" charset="-127"/>
            </a:endParaRPr>
          </a:p>
          <a:p>
            <a:pPr marL="0" marR="0" lvl="0" indent="0" algn="ctr" defTabSz="914400" rtl="0" eaLnBrk="1" fontAlgn="auto" latinLnBrk="0" hangingPunct="1">
              <a:lnSpc>
                <a:spcPct val="100000"/>
              </a:lnSpc>
              <a:spcBef>
                <a:spcPct val="20000"/>
              </a:spcBef>
              <a:spcAft>
                <a:spcPts val="0"/>
              </a:spcAft>
              <a:buClr>
                <a:srgbClr val="4F81BD"/>
              </a:buClr>
              <a:buSzPct val="85000"/>
              <a:buFont typeface="Wingdings 2"/>
              <a:buNone/>
              <a:tabLst/>
              <a:defRPr/>
            </a:pPr>
            <a:r>
              <a:rPr lang="af-ZA" sz="2400" i="1" cap="none" dirty="0" smtClean="0">
                <a:solidFill>
                  <a:srgbClr val="FF0066"/>
                </a:solidFill>
                <a:latin typeface="Gill Sans MT" panose="020B0502020104020203" pitchFamily="34" charset="0"/>
                <a:ea typeface="Batang" pitchFamily="18" charset="-127"/>
              </a:rPr>
              <a:t>Clemson Ayegbusi</a:t>
            </a:r>
          </a:p>
          <a:p>
            <a:pPr marL="0" marR="0" lvl="0" indent="0" algn="ctr" defTabSz="914400" rtl="0" eaLnBrk="1" fontAlgn="auto" latinLnBrk="0" hangingPunct="1">
              <a:lnSpc>
                <a:spcPct val="100000"/>
              </a:lnSpc>
              <a:spcBef>
                <a:spcPct val="20000"/>
              </a:spcBef>
              <a:spcAft>
                <a:spcPts val="0"/>
              </a:spcAft>
              <a:buClr>
                <a:srgbClr val="4F81BD"/>
              </a:buClr>
              <a:buSzPct val="85000"/>
              <a:buFont typeface="Wingdings 2"/>
              <a:buNone/>
              <a:tabLst/>
              <a:defRPr/>
            </a:pPr>
            <a:endParaRPr kumimoji="0" lang="af-ZA" sz="2400" b="1" i="0" u="none" strike="noStrike" kern="1200" cap="none" spc="250" normalizeH="0" baseline="0" noProof="0" dirty="0" smtClean="0">
              <a:ln>
                <a:noFill/>
              </a:ln>
              <a:solidFill>
                <a:sysClr val="windowText" lastClr="000000"/>
              </a:solidFill>
              <a:effectLst/>
              <a:uLnTx/>
              <a:uFillTx/>
              <a:latin typeface="Georgia"/>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868362"/>
          </a:xfrm>
        </p:spPr>
        <p:txBody>
          <a:bodyPr>
            <a:noAutofit/>
          </a:bodyPr>
          <a:lstStyle/>
          <a:p>
            <a:r>
              <a:rPr lang="en-US" sz="2800" b="1" dirty="0">
                <a:solidFill>
                  <a:schemeClr val="bg1"/>
                </a:solidFill>
                <a:latin typeface="Batang" pitchFamily="18" charset="-127"/>
                <a:ea typeface="Batang" pitchFamily="18" charset="-127"/>
              </a:rPr>
              <a:t>Fulbright African Research Scholar Program</a:t>
            </a:r>
            <a:r>
              <a:rPr lang="en-US" sz="2800" b="1" dirty="0" smtClean="0">
                <a:solidFill>
                  <a:schemeClr val="bg1"/>
                </a:solidFill>
                <a:latin typeface="Batang" pitchFamily="18" charset="-127"/>
                <a:ea typeface="Batang" pitchFamily="18" charset="-127"/>
              </a:rPr>
              <a:t> (ARSP)</a:t>
            </a:r>
            <a:endParaRPr lang="en-US" sz="28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2400" y="990600"/>
            <a:ext cx="8839200" cy="5755422"/>
          </a:xfrm>
          <a:prstGeom prst="rect">
            <a:avLst/>
          </a:prstGeom>
          <a:noFill/>
        </p:spPr>
        <p:txBody>
          <a:bodyPr wrap="square" rtlCol="0">
            <a:spAutoFit/>
          </a:bodyPr>
          <a:lstStyle/>
          <a:p>
            <a:endParaRPr lang="en-US" sz="1900" dirty="0" smtClean="0">
              <a:solidFill>
                <a:schemeClr val="tx2"/>
              </a:solidFill>
              <a:latin typeface="Georgia" panose="02040502050405020303" pitchFamily="18" charset="0"/>
            </a:endParaRPr>
          </a:p>
          <a:p>
            <a:pPr marL="347472" indent="-347472">
              <a:buFont typeface="Wingdings" pitchFamily="2" charset="2"/>
              <a:buChar char="Ø"/>
            </a:pPr>
            <a:r>
              <a:rPr lang="en-US" sz="1900" dirty="0" smtClean="0">
                <a:solidFill>
                  <a:schemeClr val="tx2"/>
                </a:solidFill>
                <a:latin typeface="Georgia" panose="02040502050405020303" pitchFamily="18" charset="0"/>
              </a:rPr>
              <a:t>Call for Applications: </a:t>
            </a:r>
            <a:r>
              <a:rPr lang="en-US" sz="1900" b="1" dirty="0" smtClean="0">
                <a:solidFill>
                  <a:schemeClr val="tx2"/>
                </a:solidFill>
                <a:latin typeface="Georgia" panose="02040502050405020303" pitchFamily="18" charset="0"/>
              </a:rPr>
              <a:t>February 1</a:t>
            </a:r>
          </a:p>
          <a:p>
            <a:pPr marL="347472" indent="-347472">
              <a:buFont typeface="Wingdings" pitchFamily="2" charset="2"/>
              <a:buChar char="Ø"/>
            </a:pPr>
            <a:endParaRPr lang="en-US" sz="1900" dirty="0">
              <a:solidFill>
                <a:schemeClr val="tx2"/>
              </a:solidFill>
              <a:latin typeface="Georgia" panose="02040502050405020303" pitchFamily="18" charset="0"/>
            </a:endParaRPr>
          </a:p>
          <a:p>
            <a:pPr marL="347472" indent="-347472">
              <a:buFont typeface="Wingdings" pitchFamily="2" charset="2"/>
              <a:buChar char="Ø"/>
            </a:pPr>
            <a:r>
              <a:rPr lang="en-US" sz="1900" dirty="0" smtClean="0">
                <a:solidFill>
                  <a:schemeClr val="tx2"/>
                </a:solidFill>
                <a:latin typeface="Georgia" panose="02040502050405020303" pitchFamily="18" charset="0"/>
              </a:rPr>
              <a:t>Deadline for submitting online </a:t>
            </a:r>
            <a:r>
              <a:rPr lang="en-US" sz="1900" dirty="0">
                <a:solidFill>
                  <a:schemeClr val="tx2"/>
                </a:solidFill>
                <a:latin typeface="Georgia" panose="02040502050405020303" pitchFamily="18" charset="0"/>
              </a:rPr>
              <a:t>application and all supplementary </a:t>
            </a:r>
            <a:r>
              <a:rPr lang="en-US" sz="1900" dirty="0" smtClean="0">
                <a:solidFill>
                  <a:schemeClr val="tx2"/>
                </a:solidFill>
                <a:latin typeface="Georgia" panose="02040502050405020303" pitchFamily="18" charset="0"/>
              </a:rPr>
              <a:t>documents: </a:t>
            </a:r>
            <a:r>
              <a:rPr lang="en-US" sz="1900" b="1" dirty="0">
                <a:solidFill>
                  <a:schemeClr val="tx2"/>
                </a:solidFill>
                <a:latin typeface="Georgia" panose="02040502050405020303" pitchFamily="18" charset="0"/>
              </a:rPr>
              <a:t>June 1 </a:t>
            </a:r>
            <a:endParaRPr lang="en-US" sz="1900" b="1" dirty="0" smtClean="0">
              <a:solidFill>
                <a:schemeClr val="tx2"/>
              </a:solidFill>
              <a:latin typeface="Georgia" panose="02040502050405020303" pitchFamily="18" charset="0"/>
            </a:endParaRPr>
          </a:p>
          <a:p>
            <a:pPr marL="347472" indent="-347472">
              <a:buFont typeface="Wingdings" pitchFamily="2" charset="2"/>
              <a:buChar char="Ø"/>
            </a:pPr>
            <a:endParaRPr lang="en-US" sz="1900" b="1" dirty="0" smtClean="0">
              <a:solidFill>
                <a:schemeClr val="tx2"/>
              </a:solidFill>
              <a:latin typeface="Georgia" panose="02040502050405020303" pitchFamily="18" charset="0"/>
            </a:endParaRPr>
          </a:p>
          <a:p>
            <a:pPr marL="347472" indent="-347472">
              <a:buFont typeface="Wingdings" pitchFamily="2" charset="2"/>
              <a:buChar char="Ø"/>
            </a:pPr>
            <a:r>
              <a:rPr lang="en-US" sz="2000" b="1" dirty="0">
                <a:solidFill>
                  <a:schemeClr val="tx2"/>
                </a:solidFill>
                <a:latin typeface="Georgia" panose="02040502050405020303" pitchFamily="18" charset="0"/>
                <a:ea typeface="Batang" pitchFamily="18" charset="-127"/>
              </a:rPr>
              <a:t>Grant Benefits</a:t>
            </a:r>
            <a:r>
              <a:rPr lang="en-US" sz="2000" dirty="0">
                <a:solidFill>
                  <a:schemeClr val="tx2"/>
                </a:solidFill>
                <a:latin typeface="Georgia" panose="02040502050405020303" pitchFamily="18" charset="0"/>
                <a:ea typeface="Batang" pitchFamily="18" charset="-127"/>
              </a:rPr>
              <a:t>: J-1 visa, round trip airfare to the U.S., a settling-in allowance, professional allowance, monthly stipend, housing allowance, books-and-supplies allowance, and computer allowance. The grant also covers </a:t>
            </a:r>
            <a:r>
              <a:rPr lang="en-US" sz="2000" dirty="0" smtClean="0">
                <a:solidFill>
                  <a:schemeClr val="tx2"/>
                </a:solidFill>
                <a:latin typeface="Georgia" panose="02040502050405020303" pitchFamily="18" charset="0"/>
                <a:ea typeface="Batang" pitchFamily="18" charset="-127"/>
              </a:rPr>
              <a:t>health insurance. </a:t>
            </a:r>
            <a:endParaRPr lang="en-US" sz="2000" dirty="0">
              <a:solidFill>
                <a:schemeClr val="tx2"/>
              </a:solidFill>
              <a:latin typeface="Georgia" panose="02040502050405020303" pitchFamily="18" charset="0"/>
              <a:ea typeface="Batang" pitchFamily="18" charset="-127"/>
            </a:endParaRPr>
          </a:p>
          <a:p>
            <a:pPr marL="347472" indent="-347472">
              <a:buFont typeface="Wingdings" pitchFamily="2" charset="2"/>
              <a:buChar char="Ø"/>
            </a:pPr>
            <a:endParaRPr lang="en-US" sz="2000" dirty="0">
              <a:solidFill>
                <a:schemeClr val="tx2"/>
              </a:solidFill>
              <a:latin typeface="Georgia" panose="02040502050405020303" pitchFamily="18" charset="0"/>
              <a:ea typeface="Batang" pitchFamily="18" charset="-127"/>
            </a:endParaRPr>
          </a:p>
          <a:p>
            <a:pPr marL="347472" indent="-347472">
              <a:buFont typeface="Wingdings" pitchFamily="2" charset="2"/>
              <a:buChar char="Ø"/>
            </a:pPr>
            <a:r>
              <a:rPr lang="en-US" sz="2000" dirty="0">
                <a:solidFill>
                  <a:schemeClr val="tx2"/>
                </a:solidFill>
                <a:latin typeface="Georgia" panose="02040502050405020303" pitchFamily="18" charset="0"/>
              </a:rPr>
              <a:t>Grant covers travel of one dependent if he/she will stay with the grantee for at least 80% of the grant period. It also covers dependent allowance</a:t>
            </a:r>
            <a:r>
              <a:rPr lang="en-US" sz="2000" dirty="0" smtClean="0">
                <a:solidFill>
                  <a:schemeClr val="tx2"/>
                </a:solidFill>
                <a:latin typeface="Georgia" panose="02040502050405020303" pitchFamily="18" charset="0"/>
              </a:rPr>
              <a:t>.</a:t>
            </a:r>
          </a:p>
          <a:p>
            <a:pPr marL="347472" indent="-347472">
              <a:buFont typeface="Wingdings" pitchFamily="2" charset="2"/>
              <a:buChar char="Ø"/>
            </a:pPr>
            <a:endParaRPr lang="en-US" sz="2000" dirty="0">
              <a:solidFill>
                <a:schemeClr val="tx2"/>
              </a:solidFill>
              <a:latin typeface="Georgia" panose="02040502050405020303" pitchFamily="18" charset="0"/>
            </a:endParaRPr>
          </a:p>
          <a:p>
            <a:pPr marL="347472" indent="-347472">
              <a:buFont typeface="Wingdings" pitchFamily="2" charset="2"/>
              <a:buChar char="Ø"/>
            </a:pPr>
            <a:r>
              <a:rPr lang="en-US" sz="2000" dirty="0">
                <a:solidFill>
                  <a:schemeClr val="tx2"/>
                </a:solidFill>
                <a:latin typeface="Georgia" panose="02040502050405020303" pitchFamily="18" charset="0"/>
                <a:ea typeface="Batang" pitchFamily="18" charset="-127"/>
              </a:rPr>
              <a:t>Online application and instructions can be found at </a:t>
            </a:r>
            <a:r>
              <a:rPr lang="en-US" sz="2000" dirty="0" smtClean="0">
                <a:latin typeface="Georgia" panose="02040502050405020303" pitchFamily="18" charset="0"/>
                <a:ea typeface="Batang" pitchFamily="18" charset="-127"/>
                <a:hlinkClick r:id="rId3"/>
              </a:rPr>
              <a:t>https://iie.embark.com/apply/visitingscholars</a:t>
            </a:r>
            <a:r>
              <a:rPr lang="en-US" sz="2000" dirty="0" smtClean="0">
                <a:latin typeface="Georgia" panose="02040502050405020303" pitchFamily="18" charset="0"/>
                <a:ea typeface="Batang" pitchFamily="18" charset="-127"/>
              </a:rPr>
              <a:t>  </a:t>
            </a:r>
            <a:endParaRPr lang="en-US" sz="2000" dirty="0" smtClean="0">
              <a:solidFill>
                <a:schemeClr val="tx2"/>
              </a:solidFill>
              <a:latin typeface="Georgia" panose="02040502050405020303" pitchFamily="18" charset="0"/>
            </a:endParaRPr>
          </a:p>
          <a:p>
            <a:pPr marL="347472" indent="-347472">
              <a:buFont typeface="Wingdings" pitchFamily="2" charset="2"/>
              <a:buChar char="Ø"/>
            </a:pPr>
            <a:endParaRPr lang="en-US" sz="1900" b="1" dirty="0" smtClean="0">
              <a:solidFill>
                <a:schemeClr val="tx2"/>
              </a:solidFill>
              <a:latin typeface="Georgia" panose="02040502050405020303" pitchFamily="18" charset="0"/>
            </a:endParaRPr>
          </a:p>
          <a:p>
            <a:pPr marL="347472" indent="-347472">
              <a:buFont typeface="Wingdings" pitchFamily="2" charset="2"/>
              <a:buChar char="Ø"/>
            </a:pPr>
            <a:endParaRPr lang="en-US" sz="1900" dirty="0" smtClean="0">
              <a:solidFill>
                <a:schemeClr val="tx2"/>
              </a:solidFill>
              <a:latin typeface="Georgia" panose="02040502050405020303" pitchFamily="18" charset="0"/>
            </a:endParaRPr>
          </a:p>
          <a:p>
            <a:pPr marL="347472" indent="-347472">
              <a:buFont typeface="Wingdings" pitchFamily="2" charset="2"/>
              <a:buChar char="Ø"/>
            </a:pPr>
            <a:endParaRPr lang="en-US" sz="1600" dirty="0">
              <a:latin typeface="Calisto MT" pitchFamily="18" charset="0"/>
            </a:endParaRPr>
          </a:p>
        </p:txBody>
      </p:sp>
      <p:pic>
        <p:nvPicPr>
          <p:cNvPr id="12" name="Picture 11" descr="State Dept Seal.png"/>
          <p:cNvPicPr>
            <a:picLocks noChangeAspect="1"/>
          </p:cNvPicPr>
          <p:nvPr/>
        </p:nvPicPr>
        <p:blipFill>
          <a:blip r:embed="rId4"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5" cstate="print"/>
          <a:stretch>
            <a:fillRect/>
          </a:stretch>
        </p:blipFill>
        <p:spPr>
          <a:xfrm>
            <a:off x="8534400" y="6273343"/>
            <a:ext cx="457200" cy="457200"/>
          </a:xfrm>
          <a:prstGeom prst="rect">
            <a:avLst/>
          </a:prstGeom>
        </p:spPr>
      </p:pic>
      <p:pic>
        <p:nvPicPr>
          <p:cNvPr id="16" name="Picture 7" descr="cid:ii_i2z3sg8z6_149eda4306f515b1">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8"/>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10"/>
          </p:cNvPr>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2"/>
          </p:cNvPr>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4"/>
          </p:cNvPr>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6"/>
          </p:cNvPr>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Tree>
    <p:extLst>
      <p:ext uri="{BB962C8B-B14F-4D97-AF65-F5344CB8AC3E}">
        <p14:creationId xmlns="" xmlns:p14="http://schemas.microsoft.com/office/powerpoint/2010/main" val="10060592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6038"/>
            <a:ext cx="9144000" cy="868362"/>
          </a:xfrm>
        </p:spPr>
        <p:txBody>
          <a:bodyPr>
            <a:noAutofit/>
          </a:bodyPr>
          <a:lstStyle/>
          <a:p>
            <a:r>
              <a:rPr lang="en-US" sz="2800" b="1" dirty="0">
                <a:solidFill>
                  <a:schemeClr val="bg1"/>
                </a:solidFill>
                <a:latin typeface="Batang" pitchFamily="18" charset="-127"/>
                <a:ea typeface="Batang" pitchFamily="18" charset="-127"/>
              </a:rPr>
              <a:t>Fulbright Foreign Language</a:t>
            </a:r>
            <a:br>
              <a:rPr lang="en-US" sz="2800" b="1" dirty="0">
                <a:solidFill>
                  <a:schemeClr val="bg1"/>
                </a:solidFill>
                <a:latin typeface="Batang" pitchFamily="18" charset="-127"/>
                <a:ea typeface="Batang" pitchFamily="18" charset="-127"/>
              </a:rPr>
            </a:br>
            <a:r>
              <a:rPr lang="en-US" sz="2800" b="1" dirty="0">
                <a:solidFill>
                  <a:schemeClr val="bg1"/>
                </a:solidFill>
                <a:latin typeface="Batang" pitchFamily="18" charset="-127"/>
                <a:ea typeface="Batang" pitchFamily="18" charset="-127"/>
              </a:rPr>
              <a:t>Teaching Assistant Program (FLTA)</a:t>
            </a:r>
            <a:endParaRPr lang="en-US" sz="28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4800" y="1143000"/>
            <a:ext cx="8610600" cy="5309146"/>
          </a:xfrm>
          <a:prstGeom prst="rect">
            <a:avLst/>
          </a:prstGeom>
          <a:noFill/>
        </p:spPr>
        <p:txBody>
          <a:bodyPr wrap="square" rtlCol="0">
            <a:spAutoFit/>
          </a:bodyPr>
          <a:lstStyle/>
          <a:p>
            <a:pPr marL="347472" indent="-347472">
              <a:buFont typeface="Wingdings" pitchFamily="2" charset="2"/>
              <a:buChar char="Ø"/>
            </a:pPr>
            <a:r>
              <a:rPr lang="en-US" sz="1900" dirty="0" smtClean="0">
                <a:solidFill>
                  <a:schemeClr val="tx2"/>
                </a:solidFill>
                <a:latin typeface="Georgia" panose="02040502050405020303" pitchFamily="18" charset="0"/>
                <a:ea typeface="Batang" pitchFamily="18" charset="-127"/>
              </a:rPr>
              <a:t>This </a:t>
            </a:r>
            <a:r>
              <a:rPr lang="en-US" sz="1900" dirty="0">
                <a:solidFill>
                  <a:schemeClr val="tx2"/>
                </a:solidFill>
                <a:latin typeface="Georgia" panose="02040502050405020303" pitchFamily="18" charset="0"/>
                <a:ea typeface="Batang" pitchFamily="18" charset="-127"/>
              </a:rPr>
              <a:t>is a non-degree program </a:t>
            </a:r>
            <a:r>
              <a:rPr lang="en-US" sz="1900" dirty="0" smtClean="0">
                <a:solidFill>
                  <a:schemeClr val="tx2"/>
                </a:solidFill>
                <a:latin typeface="Georgia" panose="02040502050405020303" pitchFamily="18" charset="0"/>
                <a:ea typeface="Batang" pitchFamily="18" charset="-127"/>
              </a:rPr>
              <a:t>designed for graduate students or faculty who </a:t>
            </a:r>
            <a:r>
              <a:rPr lang="en-US" sz="1900" dirty="0">
                <a:solidFill>
                  <a:schemeClr val="tx2"/>
                </a:solidFill>
                <a:latin typeface="Georgia" panose="02040502050405020303" pitchFamily="18" charset="0"/>
                <a:ea typeface="Batang" pitchFamily="18" charset="-127"/>
              </a:rPr>
              <a:t>are </a:t>
            </a:r>
            <a:r>
              <a:rPr lang="en-US" sz="1900" dirty="0" smtClean="0">
                <a:solidFill>
                  <a:schemeClr val="tx2"/>
                </a:solidFill>
                <a:latin typeface="Georgia" panose="02040502050405020303" pitchFamily="18" charset="0"/>
                <a:ea typeface="Batang" pitchFamily="18" charset="-127"/>
              </a:rPr>
              <a:t>teachers. It offers them </a:t>
            </a:r>
            <a:r>
              <a:rPr lang="en-US" sz="1900" dirty="0">
                <a:solidFill>
                  <a:schemeClr val="tx2"/>
                </a:solidFill>
                <a:latin typeface="Georgia" panose="02040502050405020303" pitchFamily="18" charset="0"/>
                <a:ea typeface="Batang" pitchFamily="18" charset="-127"/>
              </a:rPr>
              <a:t>an opportunity to teach Yoruba or Hausa language and culture to American students in U.S. universities and colleges</a:t>
            </a:r>
            <a:r>
              <a:rPr lang="en-US" sz="1900" dirty="0" smtClean="0">
                <a:solidFill>
                  <a:schemeClr val="tx2"/>
                </a:solidFill>
                <a:latin typeface="Georgia" panose="02040502050405020303" pitchFamily="18" charset="0"/>
                <a:ea typeface="Batang" pitchFamily="18" charset="-127"/>
              </a:rPr>
              <a:t>.</a:t>
            </a:r>
          </a:p>
          <a:p>
            <a:pPr marL="347472" indent="-347472">
              <a:buFont typeface="Wingdings" pitchFamily="2" charset="2"/>
              <a:buChar char="Ø"/>
            </a:pPr>
            <a:endParaRPr lang="en-US" sz="1900" dirty="0">
              <a:solidFill>
                <a:schemeClr val="tx2"/>
              </a:solidFill>
              <a:latin typeface="Georgia" panose="02040502050405020303" pitchFamily="18" charset="0"/>
              <a:ea typeface="Batang" pitchFamily="18" charset="-127"/>
            </a:endParaRPr>
          </a:p>
          <a:p>
            <a:pPr marL="347472" indent="-347472">
              <a:buFont typeface="Wingdings" pitchFamily="2" charset="2"/>
              <a:buChar char="Ø"/>
            </a:pPr>
            <a:endParaRPr lang="en-US" sz="1900" dirty="0">
              <a:solidFill>
                <a:schemeClr val="tx2"/>
              </a:solidFill>
              <a:latin typeface="Georgia" panose="02040502050405020303" pitchFamily="18" charset="0"/>
              <a:ea typeface="Batang" pitchFamily="18" charset="-127"/>
            </a:endParaRPr>
          </a:p>
          <a:p>
            <a:pPr marL="347472" indent="-347472">
              <a:buFont typeface="Wingdings" pitchFamily="2" charset="2"/>
              <a:buChar char="Ø"/>
            </a:pPr>
            <a:r>
              <a:rPr lang="en-US" sz="1900" dirty="0" smtClean="0">
                <a:solidFill>
                  <a:schemeClr val="tx2"/>
                </a:solidFill>
                <a:latin typeface="Georgia" panose="02040502050405020303" pitchFamily="18" charset="0"/>
                <a:ea typeface="Batang" pitchFamily="18" charset="-127"/>
              </a:rPr>
              <a:t>The </a:t>
            </a:r>
            <a:r>
              <a:rPr lang="en-US" sz="1900" dirty="0">
                <a:solidFill>
                  <a:schemeClr val="tx2"/>
                </a:solidFill>
                <a:latin typeface="Georgia" panose="02040502050405020303" pitchFamily="18" charset="0"/>
                <a:ea typeface="Batang" pitchFamily="18" charset="-127"/>
              </a:rPr>
              <a:t>program also gives an opportunity for participants to refine their teaching skills, increase their English language proficiency and </a:t>
            </a:r>
            <a:r>
              <a:rPr lang="en-US" sz="1900" dirty="0" smtClean="0">
                <a:solidFill>
                  <a:schemeClr val="tx2"/>
                </a:solidFill>
                <a:latin typeface="Georgia" panose="02040502050405020303" pitchFamily="18" charset="0"/>
                <a:ea typeface="Batang" pitchFamily="18" charset="-127"/>
              </a:rPr>
              <a:t>broaden </a:t>
            </a:r>
            <a:r>
              <a:rPr lang="en-US" sz="1900" dirty="0">
                <a:solidFill>
                  <a:schemeClr val="tx2"/>
                </a:solidFill>
                <a:latin typeface="Georgia" panose="02040502050405020303" pitchFamily="18" charset="0"/>
                <a:ea typeface="Batang" pitchFamily="18" charset="-127"/>
              </a:rPr>
              <a:t>their knowledge of </a:t>
            </a:r>
            <a:r>
              <a:rPr lang="en-US" sz="1900" dirty="0" smtClean="0">
                <a:solidFill>
                  <a:schemeClr val="tx2"/>
                </a:solidFill>
                <a:latin typeface="Georgia" panose="02040502050405020303" pitchFamily="18" charset="0"/>
                <a:ea typeface="Batang" pitchFamily="18" charset="-127"/>
              </a:rPr>
              <a:t>American culture </a:t>
            </a:r>
            <a:r>
              <a:rPr lang="en-US" sz="1900" dirty="0">
                <a:solidFill>
                  <a:schemeClr val="tx2"/>
                </a:solidFill>
                <a:latin typeface="Georgia" panose="02040502050405020303" pitchFamily="18" charset="0"/>
                <a:ea typeface="Batang" pitchFamily="18" charset="-127"/>
              </a:rPr>
              <a:t>and customs </a:t>
            </a:r>
            <a:r>
              <a:rPr lang="en-US" sz="1900" dirty="0" smtClean="0">
                <a:solidFill>
                  <a:schemeClr val="tx2"/>
                </a:solidFill>
                <a:latin typeface="Georgia" panose="02040502050405020303" pitchFamily="18" charset="0"/>
                <a:ea typeface="Batang" pitchFamily="18" charset="-127"/>
              </a:rPr>
              <a:t>by </a:t>
            </a:r>
            <a:r>
              <a:rPr lang="en-US" sz="1900" dirty="0">
                <a:solidFill>
                  <a:schemeClr val="tx2"/>
                </a:solidFill>
                <a:latin typeface="Georgia" panose="02040502050405020303" pitchFamily="18" charset="0"/>
                <a:ea typeface="Batang" pitchFamily="18" charset="-127"/>
              </a:rPr>
              <a:t>engaging in non-degree </a:t>
            </a:r>
            <a:r>
              <a:rPr lang="en-US" sz="1900" dirty="0" smtClean="0">
                <a:solidFill>
                  <a:schemeClr val="tx2"/>
                </a:solidFill>
                <a:latin typeface="Georgia" panose="02040502050405020303" pitchFamily="18" charset="0"/>
                <a:ea typeface="Batang" pitchFamily="18" charset="-127"/>
              </a:rPr>
              <a:t>studies.</a:t>
            </a:r>
          </a:p>
          <a:p>
            <a:pPr marL="347472" indent="-347472">
              <a:buFont typeface="Wingdings" pitchFamily="2" charset="2"/>
              <a:buChar char="Ø"/>
            </a:pPr>
            <a:endParaRPr lang="en-US" sz="1900" dirty="0" smtClean="0">
              <a:solidFill>
                <a:schemeClr val="tx2"/>
              </a:solidFill>
              <a:latin typeface="Georgia" panose="02040502050405020303" pitchFamily="18" charset="0"/>
              <a:ea typeface="Batang" pitchFamily="18" charset="-127"/>
            </a:endParaRPr>
          </a:p>
          <a:p>
            <a:pPr marL="347472" indent="-347472">
              <a:buFont typeface="Wingdings" pitchFamily="2" charset="2"/>
              <a:buChar char="Ø"/>
            </a:pPr>
            <a:endParaRPr lang="en-US" sz="1900" dirty="0" smtClean="0">
              <a:solidFill>
                <a:schemeClr val="tx2"/>
              </a:solidFill>
              <a:latin typeface="Georgia" panose="02040502050405020303" pitchFamily="18" charset="0"/>
            </a:endParaRPr>
          </a:p>
          <a:p>
            <a:pPr marL="347472" indent="-347472">
              <a:buFont typeface="Wingdings" pitchFamily="2" charset="2"/>
              <a:buChar char="Ø"/>
            </a:pPr>
            <a:r>
              <a:rPr lang="en-US" sz="1900" dirty="0" smtClean="0">
                <a:solidFill>
                  <a:schemeClr val="tx2"/>
                </a:solidFill>
                <a:latin typeface="Georgia" panose="02040502050405020303" pitchFamily="18" charset="0"/>
              </a:rPr>
              <a:t>Call for Applications: </a:t>
            </a:r>
            <a:r>
              <a:rPr lang="en-US" sz="1900" b="1" dirty="0" smtClean="0">
                <a:solidFill>
                  <a:schemeClr val="tx2"/>
                </a:solidFill>
                <a:latin typeface="Georgia" panose="02040502050405020303" pitchFamily="18" charset="0"/>
              </a:rPr>
              <a:t>February 1</a:t>
            </a:r>
          </a:p>
          <a:p>
            <a:pPr marL="347472" indent="-347472">
              <a:buFont typeface="Wingdings" pitchFamily="2" charset="2"/>
              <a:buChar char="Ø"/>
            </a:pPr>
            <a:endParaRPr lang="en-US" sz="1900" b="1" dirty="0" smtClean="0">
              <a:solidFill>
                <a:schemeClr val="tx2"/>
              </a:solidFill>
              <a:latin typeface="Georgia" panose="02040502050405020303" pitchFamily="18" charset="0"/>
            </a:endParaRPr>
          </a:p>
          <a:p>
            <a:pPr marL="347472" indent="-347472">
              <a:buFont typeface="Wingdings" pitchFamily="2" charset="2"/>
              <a:buChar char="Ø"/>
            </a:pPr>
            <a:endParaRPr lang="en-US" sz="1900" dirty="0">
              <a:solidFill>
                <a:schemeClr val="tx2"/>
              </a:solidFill>
              <a:latin typeface="Georgia" panose="02040502050405020303" pitchFamily="18" charset="0"/>
            </a:endParaRPr>
          </a:p>
          <a:p>
            <a:pPr marL="347472" indent="-347472">
              <a:buFont typeface="Wingdings" pitchFamily="2" charset="2"/>
              <a:buChar char="Ø"/>
            </a:pPr>
            <a:r>
              <a:rPr lang="en-US" sz="1900" dirty="0" smtClean="0">
                <a:solidFill>
                  <a:schemeClr val="tx2"/>
                </a:solidFill>
                <a:latin typeface="Georgia" panose="02040502050405020303" pitchFamily="18" charset="0"/>
              </a:rPr>
              <a:t>Deadline for submitting online </a:t>
            </a:r>
            <a:r>
              <a:rPr lang="en-US" sz="1900" dirty="0">
                <a:solidFill>
                  <a:schemeClr val="tx2"/>
                </a:solidFill>
                <a:latin typeface="Georgia" panose="02040502050405020303" pitchFamily="18" charset="0"/>
              </a:rPr>
              <a:t>application and all supplementary </a:t>
            </a:r>
            <a:r>
              <a:rPr lang="en-US" sz="1900" dirty="0" smtClean="0">
                <a:solidFill>
                  <a:schemeClr val="tx2"/>
                </a:solidFill>
                <a:latin typeface="Georgia" panose="02040502050405020303" pitchFamily="18" charset="0"/>
              </a:rPr>
              <a:t>documents: </a:t>
            </a:r>
            <a:r>
              <a:rPr lang="en-US" sz="1900" b="1" dirty="0">
                <a:solidFill>
                  <a:schemeClr val="tx2"/>
                </a:solidFill>
                <a:latin typeface="Georgia" panose="02040502050405020303" pitchFamily="18" charset="0"/>
              </a:rPr>
              <a:t>June 1 </a:t>
            </a:r>
            <a:endParaRPr lang="en-US" sz="1900" b="1" dirty="0" smtClean="0">
              <a:solidFill>
                <a:schemeClr val="tx2"/>
              </a:solidFill>
              <a:latin typeface="Georgia" panose="02040502050405020303" pitchFamily="18" charset="0"/>
            </a:endParaRPr>
          </a:p>
          <a:p>
            <a:endParaRPr lang="en-US" sz="1900" dirty="0">
              <a:solidFill>
                <a:schemeClr val="tx2"/>
              </a:solidFill>
              <a:latin typeface="Georgia" panose="02040502050405020303" pitchFamily="18" charset="0"/>
            </a:endParaRPr>
          </a:p>
          <a:p>
            <a:pPr marL="347472" indent="-347472">
              <a:buFont typeface="Wingdings" pitchFamily="2" charset="2"/>
              <a:buChar char="Ø"/>
            </a:pPr>
            <a:endParaRPr lang="en-US" sz="1600" dirty="0">
              <a:latin typeface="Calisto MT" pitchFamily="18" charset="0"/>
            </a:endParaRPr>
          </a:p>
        </p:txBody>
      </p:sp>
      <p:pic>
        <p:nvPicPr>
          <p:cNvPr id="12" name="Picture 11"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16"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Tree>
    <p:extLst>
      <p:ext uri="{BB962C8B-B14F-4D97-AF65-F5344CB8AC3E}">
        <p14:creationId xmlns="" xmlns:p14="http://schemas.microsoft.com/office/powerpoint/2010/main" val="31027433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68362"/>
          </a:xfrm>
        </p:spPr>
        <p:txBody>
          <a:bodyPr>
            <a:noAutofit/>
          </a:bodyPr>
          <a:lstStyle/>
          <a:p>
            <a:r>
              <a:rPr lang="en-US" sz="2800" b="1" dirty="0" smtClean="0">
                <a:solidFill>
                  <a:schemeClr val="bg1"/>
                </a:solidFill>
                <a:latin typeface="Batang" pitchFamily="18" charset="-127"/>
                <a:ea typeface="Batang" pitchFamily="18" charset="-127"/>
              </a:rPr>
              <a:t>Fulbright Foreign Language</a:t>
            </a:r>
            <a:br>
              <a:rPr lang="en-US" sz="2800" b="1" dirty="0" smtClean="0">
                <a:solidFill>
                  <a:schemeClr val="bg1"/>
                </a:solidFill>
                <a:latin typeface="Batang" pitchFamily="18" charset="-127"/>
                <a:ea typeface="Batang" pitchFamily="18" charset="-127"/>
              </a:rPr>
            </a:br>
            <a:r>
              <a:rPr lang="en-US" sz="2800" b="1" dirty="0" smtClean="0">
                <a:solidFill>
                  <a:schemeClr val="bg1"/>
                </a:solidFill>
                <a:latin typeface="Batang" pitchFamily="18" charset="-127"/>
                <a:ea typeface="Batang" pitchFamily="18" charset="-127"/>
              </a:rPr>
              <a:t>Teaching Assistant Program (FLTA)</a:t>
            </a:r>
            <a:endParaRPr lang="en-US" sz="28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8600" y="1187946"/>
            <a:ext cx="8686800" cy="3816429"/>
          </a:xfrm>
          <a:prstGeom prst="rect">
            <a:avLst/>
          </a:prstGeom>
          <a:noFill/>
        </p:spPr>
        <p:txBody>
          <a:bodyPr wrap="square" rtlCol="0">
            <a:spAutoFit/>
          </a:bodyPr>
          <a:lstStyle/>
          <a:p>
            <a:endParaRPr lang="en-US" sz="1400" dirty="0">
              <a:latin typeface="Calisto MT" pitchFamily="18" charset="0"/>
              <a:ea typeface="Batang" pitchFamily="18" charset="-127"/>
            </a:endParaRPr>
          </a:p>
          <a:p>
            <a:pPr marL="347472" indent="-347472">
              <a:buFont typeface="Wingdings" pitchFamily="2" charset="2"/>
              <a:buChar char="Ø"/>
            </a:pPr>
            <a:r>
              <a:rPr lang="en-US" sz="1900" b="1" dirty="0">
                <a:solidFill>
                  <a:schemeClr val="tx2"/>
                </a:solidFill>
                <a:latin typeface="Georgia" panose="02040502050405020303" pitchFamily="18" charset="0"/>
              </a:rPr>
              <a:t>Grant Benefits</a:t>
            </a:r>
            <a:r>
              <a:rPr lang="en-US" sz="1900" dirty="0">
                <a:solidFill>
                  <a:schemeClr val="tx2"/>
                </a:solidFill>
                <a:latin typeface="Georgia" panose="02040502050405020303" pitchFamily="18" charset="0"/>
              </a:rPr>
              <a:t>: J-1 visa, round trip airfare to the U.S., a settling-in allowance, monthly stipend, housing allowance, health insurance, and tuition scholarship, participation in summer orientation, Fulbright enrichment seminar and conferences</a:t>
            </a:r>
            <a:r>
              <a:rPr lang="en-US" sz="1900" dirty="0" smtClean="0">
                <a:solidFill>
                  <a:schemeClr val="tx2"/>
                </a:solidFill>
                <a:latin typeface="Georgia" panose="02040502050405020303" pitchFamily="18" charset="0"/>
              </a:rPr>
              <a:t>.</a:t>
            </a:r>
          </a:p>
          <a:p>
            <a:pPr marL="347472" indent="-347472">
              <a:buFont typeface="Wingdings" pitchFamily="2" charset="2"/>
              <a:buChar char="Ø"/>
            </a:pPr>
            <a:endParaRPr lang="en-US" sz="1900" dirty="0">
              <a:solidFill>
                <a:schemeClr val="tx2"/>
              </a:solidFill>
              <a:latin typeface="Georgia" panose="02040502050405020303" pitchFamily="18" charset="0"/>
            </a:endParaRPr>
          </a:p>
          <a:p>
            <a:pPr marL="347472" indent="-347472">
              <a:buFont typeface="Wingdings" pitchFamily="2" charset="2"/>
              <a:buChar char="Ø"/>
            </a:pPr>
            <a:endParaRPr lang="en-US" sz="1900" dirty="0">
              <a:latin typeface="Georgia" panose="02040502050405020303" pitchFamily="18" charset="0"/>
              <a:ea typeface="Batang" pitchFamily="18" charset="-127"/>
            </a:endParaRPr>
          </a:p>
          <a:p>
            <a:pPr marL="347472" indent="-347472">
              <a:buFont typeface="Wingdings" pitchFamily="2" charset="2"/>
              <a:buChar char="Ø"/>
            </a:pPr>
            <a:r>
              <a:rPr lang="en-US" sz="1900" dirty="0">
                <a:solidFill>
                  <a:schemeClr val="tx2"/>
                </a:solidFill>
                <a:latin typeface="Georgia" panose="02040502050405020303" pitchFamily="18" charset="0"/>
                <a:ea typeface="Batang" pitchFamily="18" charset="-127"/>
              </a:rPr>
              <a:t>Online application and instructions can be found at  </a:t>
            </a:r>
            <a:r>
              <a:rPr lang="en-US" sz="1900" dirty="0">
                <a:latin typeface="Georgia" panose="02040502050405020303" pitchFamily="18" charset="0"/>
                <a:ea typeface="Batang" pitchFamily="18" charset="-127"/>
                <a:hlinkClick r:id="rId3"/>
              </a:rPr>
              <a:t>https</a:t>
            </a:r>
            <a:r>
              <a:rPr lang="en-US" sz="1900" dirty="0" smtClean="0">
                <a:latin typeface="Georgia" panose="02040502050405020303" pitchFamily="18" charset="0"/>
                <a:ea typeface="Batang" pitchFamily="18" charset="-127"/>
                <a:hlinkClick r:id="rId3"/>
              </a:rPr>
              <a:t>://iie.embark.com/apply/flta</a:t>
            </a:r>
            <a:r>
              <a:rPr lang="en-US" sz="1900" dirty="0" smtClean="0">
                <a:latin typeface="Georgia" panose="02040502050405020303" pitchFamily="18" charset="0"/>
                <a:ea typeface="Batang" pitchFamily="18" charset="-127"/>
              </a:rPr>
              <a:t> </a:t>
            </a:r>
          </a:p>
          <a:p>
            <a:pPr marL="347472" indent="-347472">
              <a:buFont typeface="Wingdings" pitchFamily="2" charset="2"/>
              <a:buChar char="Ø"/>
            </a:pPr>
            <a:endParaRPr lang="en-US" sz="1900" dirty="0">
              <a:latin typeface="Georgia" panose="02040502050405020303" pitchFamily="18" charset="0"/>
            </a:endParaRPr>
          </a:p>
          <a:p>
            <a:endParaRPr lang="en-US" sz="1900" dirty="0">
              <a:latin typeface="Georgia" panose="02040502050405020303" pitchFamily="18" charset="0"/>
            </a:endParaRPr>
          </a:p>
          <a:p>
            <a:pPr marL="347472" indent="-347472">
              <a:buFont typeface="Wingdings" pitchFamily="2" charset="2"/>
              <a:buChar char="Ø"/>
            </a:pPr>
            <a:r>
              <a:rPr lang="en-US" sz="1900" dirty="0">
                <a:solidFill>
                  <a:schemeClr val="tx2"/>
                </a:solidFill>
                <a:latin typeface="Georgia" panose="02040502050405020303" pitchFamily="18" charset="0"/>
                <a:ea typeface="Batang" pitchFamily="18" charset="-127"/>
              </a:rPr>
              <a:t>P</a:t>
            </a:r>
            <a:r>
              <a:rPr lang="en-US" sz="1900" dirty="0" smtClean="0">
                <a:solidFill>
                  <a:schemeClr val="tx2"/>
                </a:solidFill>
                <a:latin typeface="Georgia" panose="02040502050405020303" pitchFamily="18" charset="0"/>
                <a:ea typeface="Batang" pitchFamily="18" charset="-127"/>
              </a:rPr>
              <a:t>rogram information</a:t>
            </a:r>
            <a:r>
              <a:rPr lang="en-US" sz="1900" dirty="0">
                <a:solidFill>
                  <a:schemeClr val="tx2"/>
                </a:solidFill>
                <a:latin typeface="Georgia" panose="02040502050405020303" pitchFamily="18" charset="0"/>
                <a:ea typeface="Batang" pitchFamily="18" charset="-127"/>
              </a:rPr>
              <a:t>: </a:t>
            </a:r>
            <a:r>
              <a:rPr lang="en-US" sz="1900" dirty="0">
                <a:latin typeface="Georgia" panose="02040502050405020303" pitchFamily="18" charset="0"/>
                <a:ea typeface="Batang" pitchFamily="18" charset="-127"/>
                <a:hlinkClick r:id="rId4"/>
              </a:rPr>
              <a:t>http://</a:t>
            </a:r>
            <a:r>
              <a:rPr lang="en-US" sz="1900" dirty="0" smtClean="0">
                <a:latin typeface="Georgia" panose="02040502050405020303" pitchFamily="18" charset="0"/>
                <a:ea typeface="Batang" pitchFamily="18" charset="-127"/>
                <a:hlinkClick r:id="rId4"/>
              </a:rPr>
              <a:t>foreign.fulbrightonline.org/about/fulbright-flta</a:t>
            </a:r>
            <a:endParaRPr lang="en-US" sz="1900" dirty="0">
              <a:latin typeface="Georgia" panose="02040502050405020303" pitchFamily="18" charset="0"/>
            </a:endParaRPr>
          </a:p>
        </p:txBody>
      </p:sp>
      <p:pic>
        <p:nvPicPr>
          <p:cNvPr id="12" name="Picture 11" descr="State Dept Seal.png"/>
          <p:cNvPicPr>
            <a:picLocks noChangeAspect="1"/>
          </p:cNvPicPr>
          <p:nvPr/>
        </p:nvPicPr>
        <p:blipFill>
          <a:blip r:embed="rId5"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6" cstate="print"/>
          <a:stretch>
            <a:fillRect/>
          </a:stretch>
        </p:blipFill>
        <p:spPr>
          <a:xfrm>
            <a:off x="8534400" y="6273343"/>
            <a:ext cx="457200" cy="457200"/>
          </a:xfrm>
          <a:prstGeom prst="rect">
            <a:avLst/>
          </a:prstGeom>
        </p:spPr>
      </p:pic>
      <p:pic>
        <p:nvPicPr>
          <p:cNvPr id="16" name="Picture 7" descr="cid:ii_i2z3sg8z6_149eda4306f515b1">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7"/>
          </p:cNvPr>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Tree>
    <p:extLst>
      <p:ext uri="{BB962C8B-B14F-4D97-AF65-F5344CB8AC3E}">
        <p14:creationId xmlns="" xmlns:p14="http://schemas.microsoft.com/office/powerpoint/2010/main" val="243498221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162"/>
            <a:ext cx="9144000" cy="868362"/>
          </a:xfrm>
        </p:spPr>
        <p:txBody>
          <a:bodyPr>
            <a:noAutofit/>
          </a:bodyPr>
          <a:lstStyle/>
          <a:p>
            <a:r>
              <a:rPr lang="en-US" sz="2800" b="1" dirty="0" smtClean="0">
                <a:latin typeface="Batang" pitchFamily="18" charset="-127"/>
                <a:ea typeface="Batang" pitchFamily="18" charset="-127"/>
              </a:rPr>
              <a:t/>
            </a:r>
            <a:br>
              <a:rPr lang="en-US" sz="2800" b="1" dirty="0" smtClean="0">
                <a:latin typeface="Batang" pitchFamily="18" charset="-127"/>
                <a:ea typeface="Batang" pitchFamily="18" charset="-127"/>
              </a:rPr>
            </a:br>
            <a:r>
              <a:rPr lang="en-US" sz="2800" b="1" dirty="0" smtClean="0">
                <a:solidFill>
                  <a:schemeClr val="bg1"/>
                </a:solidFill>
                <a:latin typeface="Batang" pitchFamily="18" charset="-127"/>
                <a:ea typeface="Batang" pitchFamily="18" charset="-127"/>
              </a:rPr>
              <a:t>Fulbright Scholar-in-Residence Program (SIR)</a:t>
            </a:r>
            <a:endParaRPr lang="en-US" sz="28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4800" y="1066800"/>
            <a:ext cx="8458200" cy="5247590"/>
          </a:xfrm>
          <a:prstGeom prst="rect">
            <a:avLst/>
          </a:prstGeom>
          <a:noFill/>
        </p:spPr>
        <p:txBody>
          <a:bodyPr wrap="square" rtlCol="0">
            <a:spAutoFit/>
          </a:bodyPr>
          <a:lstStyle/>
          <a:p>
            <a:pPr marL="347472" indent="-347472">
              <a:buFont typeface="Wingdings" pitchFamily="2" charset="2"/>
              <a:buChar char="Ø"/>
            </a:pPr>
            <a:r>
              <a:rPr lang="en-US" sz="1900" dirty="0" smtClean="0">
                <a:solidFill>
                  <a:schemeClr val="tx2"/>
                </a:solidFill>
                <a:latin typeface="Georgia" panose="02040502050405020303" pitchFamily="18" charset="0"/>
                <a:ea typeface="Batang" pitchFamily="18" charset="-127"/>
              </a:rPr>
              <a:t>This is a Fulbright grants </a:t>
            </a:r>
            <a:r>
              <a:rPr lang="en-US" sz="1900" dirty="0">
                <a:solidFill>
                  <a:schemeClr val="tx2"/>
                </a:solidFill>
                <a:latin typeface="Georgia" panose="02040502050405020303" pitchFamily="18" charset="0"/>
                <a:ea typeface="Batang" pitchFamily="18" charset="-127"/>
              </a:rPr>
              <a:t>to </a:t>
            </a:r>
            <a:r>
              <a:rPr lang="en-US" sz="1900" dirty="0" smtClean="0">
                <a:solidFill>
                  <a:schemeClr val="tx2"/>
                </a:solidFill>
                <a:latin typeface="Georgia" panose="02040502050405020303" pitchFamily="18" charset="0"/>
                <a:ea typeface="Batang" pitchFamily="18" charset="-127"/>
              </a:rPr>
              <a:t>scholars to teach or lecture </a:t>
            </a:r>
            <a:r>
              <a:rPr lang="en-US" sz="1900" dirty="0">
                <a:solidFill>
                  <a:schemeClr val="tx2"/>
                </a:solidFill>
                <a:latin typeface="Georgia" panose="02040502050405020303" pitchFamily="18" charset="0"/>
                <a:ea typeface="Batang" pitchFamily="18" charset="-127"/>
              </a:rPr>
              <a:t>in </a:t>
            </a:r>
            <a:r>
              <a:rPr lang="en-US" sz="1900" dirty="0" smtClean="0">
                <a:solidFill>
                  <a:schemeClr val="tx2"/>
                </a:solidFill>
                <a:latin typeface="Georgia" panose="02040502050405020303" pitchFamily="18" charset="0"/>
                <a:ea typeface="Batang" pitchFamily="18" charset="-127"/>
              </a:rPr>
              <a:t>U.S. colleges </a:t>
            </a:r>
            <a:r>
              <a:rPr lang="en-US" sz="1900" dirty="0">
                <a:solidFill>
                  <a:schemeClr val="tx2"/>
                </a:solidFill>
                <a:latin typeface="Georgia" panose="02040502050405020303" pitchFamily="18" charset="0"/>
                <a:ea typeface="Batang" pitchFamily="18" charset="-127"/>
              </a:rPr>
              <a:t>and </a:t>
            </a:r>
            <a:r>
              <a:rPr lang="en-US" sz="1900" dirty="0" smtClean="0">
                <a:solidFill>
                  <a:schemeClr val="tx2"/>
                </a:solidFill>
                <a:latin typeface="Georgia" panose="02040502050405020303" pitchFamily="18" charset="0"/>
                <a:ea typeface="Batang" pitchFamily="18" charset="-127"/>
              </a:rPr>
              <a:t>universities </a:t>
            </a:r>
            <a:r>
              <a:rPr lang="en-US" sz="1900" dirty="0">
                <a:solidFill>
                  <a:schemeClr val="tx2"/>
                </a:solidFill>
                <a:latin typeface="Georgia" panose="02040502050405020303" pitchFamily="18" charset="0"/>
                <a:ea typeface="Batang" pitchFamily="18" charset="-127"/>
              </a:rPr>
              <a:t>for a semester or academic </a:t>
            </a:r>
            <a:r>
              <a:rPr lang="en-US" sz="1900" dirty="0" smtClean="0">
                <a:solidFill>
                  <a:schemeClr val="tx2"/>
                </a:solidFill>
                <a:latin typeface="Georgia" panose="02040502050405020303" pitchFamily="18" charset="0"/>
                <a:ea typeface="Batang" pitchFamily="18" charset="-127"/>
              </a:rPr>
              <a:t>year. </a:t>
            </a:r>
          </a:p>
          <a:p>
            <a:pPr marL="347472" indent="-347472"/>
            <a:endParaRPr lang="en-US" sz="3600" dirty="0">
              <a:solidFill>
                <a:schemeClr val="tx2"/>
              </a:solidFill>
              <a:latin typeface="Georgia" panose="02040502050405020303" pitchFamily="18" charset="0"/>
              <a:ea typeface="Batang" pitchFamily="18" charset="-127"/>
            </a:endParaRPr>
          </a:p>
          <a:p>
            <a:pPr marL="347472" indent="-347472">
              <a:buFont typeface="Wingdings" pitchFamily="2" charset="2"/>
              <a:buChar char="Ø"/>
            </a:pPr>
            <a:r>
              <a:rPr lang="en-US" sz="1900" dirty="0">
                <a:solidFill>
                  <a:schemeClr val="tx2"/>
                </a:solidFill>
                <a:latin typeface="Georgia" panose="02040502050405020303" pitchFamily="18" charset="0"/>
                <a:ea typeface="Batang" pitchFamily="18" charset="-127"/>
              </a:rPr>
              <a:t>SIR grantees also assist in developing curricula and serve as a resource for faculty, students, and the community</a:t>
            </a:r>
            <a:r>
              <a:rPr lang="en-US" sz="1900" dirty="0" smtClean="0">
                <a:solidFill>
                  <a:schemeClr val="tx2"/>
                </a:solidFill>
                <a:latin typeface="Georgia" panose="02040502050405020303" pitchFamily="18" charset="0"/>
                <a:ea typeface="Batang" pitchFamily="18" charset="-127"/>
              </a:rPr>
              <a:t>.</a:t>
            </a:r>
          </a:p>
          <a:p>
            <a:endParaRPr lang="en-US" sz="3600" dirty="0">
              <a:solidFill>
                <a:schemeClr val="tx2"/>
              </a:solidFill>
              <a:latin typeface="Georgia" panose="02040502050405020303" pitchFamily="18" charset="0"/>
            </a:endParaRPr>
          </a:p>
          <a:p>
            <a:pPr marL="347472" indent="-347472">
              <a:buFont typeface="Wingdings" pitchFamily="2" charset="2"/>
              <a:buChar char="Ø"/>
            </a:pPr>
            <a:r>
              <a:rPr lang="en-US" sz="1900" b="1" dirty="0">
                <a:solidFill>
                  <a:schemeClr val="tx2"/>
                </a:solidFill>
                <a:latin typeface="Georgia" panose="02040502050405020303" pitchFamily="18" charset="0"/>
              </a:rPr>
              <a:t>Application Process</a:t>
            </a:r>
            <a:r>
              <a:rPr lang="en-US" sz="1900" dirty="0">
                <a:solidFill>
                  <a:schemeClr val="tx2"/>
                </a:solidFill>
                <a:latin typeface="Georgia" panose="02040502050405020303" pitchFamily="18" charset="0"/>
              </a:rPr>
              <a:t>: U.S. colleges and universities apply for scholar from another country to teach at their </a:t>
            </a:r>
            <a:r>
              <a:rPr lang="en-US" sz="1900" dirty="0" smtClean="0">
                <a:solidFill>
                  <a:schemeClr val="tx2"/>
                </a:solidFill>
                <a:latin typeface="Georgia" panose="02040502050405020303" pitchFamily="18" charset="0"/>
              </a:rPr>
              <a:t>institution OR U.S. Embassy or Consulate recruit scholars for American universities.</a:t>
            </a:r>
            <a:endParaRPr lang="en-US" sz="1900" dirty="0" smtClean="0">
              <a:solidFill>
                <a:schemeClr val="tx2"/>
              </a:solidFill>
              <a:latin typeface="Georgia" panose="02040502050405020303" pitchFamily="18" charset="0"/>
            </a:endParaRPr>
          </a:p>
          <a:p>
            <a:pPr marL="347472" indent="-347472">
              <a:buFont typeface="Wingdings" pitchFamily="2" charset="2"/>
              <a:buChar char="Ø"/>
            </a:pPr>
            <a:endParaRPr lang="en-US" sz="1900" dirty="0" smtClean="0">
              <a:solidFill>
                <a:schemeClr val="tx2"/>
              </a:solidFill>
              <a:latin typeface="Georgia" panose="02040502050405020303" pitchFamily="18" charset="0"/>
            </a:endParaRPr>
          </a:p>
          <a:p>
            <a:pPr marL="347472" indent="-347472">
              <a:buFont typeface="Wingdings" pitchFamily="2" charset="2"/>
              <a:buChar char="Ø"/>
            </a:pPr>
            <a:endParaRPr lang="en-US" sz="1000" dirty="0">
              <a:solidFill>
                <a:schemeClr val="tx2"/>
              </a:solidFill>
              <a:latin typeface="Georgia" panose="02040502050405020303" pitchFamily="18" charset="0"/>
            </a:endParaRPr>
          </a:p>
          <a:p>
            <a:pPr marL="347472" indent="-347472">
              <a:buFont typeface="Wingdings" pitchFamily="2" charset="2"/>
              <a:buChar char="Ø"/>
            </a:pPr>
            <a:r>
              <a:rPr lang="en-US" sz="1900" dirty="0" smtClean="0">
                <a:solidFill>
                  <a:schemeClr val="tx2"/>
                </a:solidFill>
                <a:latin typeface="Georgia" panose="02040502050405020303" pitchFamily="18" charset="0"/>
              </a:rPr>
              <a:t>The institution can name a particular scholar </a:t>
            </a:r>
            <a:r>
              <a:rPr lang="en-US" sz="1900" dirty="0">
                <a:solidFill>
                  <a:schemeClr val="tx2"/>
                </a:solidFill>
                <a:latin typeface="Georgia" panose="02040502050405020303" pitchFamily="18" charset="0"/>
              </a:rPr>
              <a:t>or request recruitment of </a:t>
            </a:r>
            <a:r>
              <a:rPr lang="en-US" sz="1900" dirty="0" smtClean="0">
                <a:solidFill>
                  <a:schemeClr val="tx2"/>
                </a:solidFill>
                <a:latin typeface="Georgia" panose="02040502050405020303" pitchFamily="18" charset="0"/>
              </a:rPr>
              <a:t>a scholar with specified criteria.</a:t>
            </a:r>
          </a:p>
          <a:p>
            <a:pPr marL="347472" indent="-347472">
              <a:buFont typeface="Wingdings" pitchFamily="2" charset="2"/>
              <a:buChar char="Ø"/>
            </a:pPr>
            <a:endParaRPr lang="en-US" sz="900" dirty="0" smtClean="0">
              <a:solidFill>
                <a:schemeClr val="tx2"/>
              </a:solidFill>
              <a:latin typeface="Georgia" panose="02040502050405020303" pitchFamily="18" charset="0"/>
            </a:endParaRPr>
          </a:p>
          <a:p>
            <a:pPr marL="347472" indent="-347472">
              <a:buFont typeface="Wingdings" pitchFamily="2" charset="2"/>
              <a:buChar char="Ø"/>
            </a:pPr>
            <a:endParaRPr lang="en-US" sz="1900" dirty="0">
              <a:solidFill>
                <a:schemeClr val="tx2"/>
              </a:solidFill>
              <a:latin typeface="Georgia" panose="02040502050405020303" pitchFamily="18" charset="0"/>
            </a:endParaRPr>
          </a:p>
          <a:p>
            <a:pPr marL="347472" indent="-347472">
              <a:buFont typeface="Wingdings" pitchFamily="2" charset="2"/>
              <a:buChar char="Ø"/>
            </a:pPr>
            <a:r>
              <a:rPr lang="en-US" sz="1900" dirty="0" smtClean="0">
                <a:solidFill>
                  <a:schemeClr val="tx2"/>
                </a:solidFill>
                <a:latin typeface="Georgia" panose="02040502050405020303" pitchFamily="18" charset="0"/>
              </a:rPr>
              <a:t>For </a:t>
            </a:r>
            <a:r>
              <a:rPr lang="en-US" sz="1900" dirty="0">
                <a:solidFill>
                  <a:schemeClr val="tx2"/>
                </a:solidFill>
                <a:latin typeface="Georgia" panose="02040502050405020303" pitchFamily="18" charset="0"/>
              </a:rPr>
              <a:t>more </a:t>
            </a:r>
            <a:r>
              <a:rPr lang="en-US" sz="1900" dirty="0" smtClean="0">
                <a:solidFill>
                  <a:schemeClr val="tx2"/>
                </a:solidFill>
                <a:latin typeface="Georgia" panose="02040502050405020303" pitchFamily="18" charset="0"/>
              </a:rPr>
              <a:t>information: </a:t>
            </a:r>
            <a:r>
              <a:rPr lang="en-US" sz="1900" dirty="0">
                <a:latin typeface="Georgia" panose="02040502050405020303" pitchFamily="18" charset="0"/>
                <a:hlinkClick r:id="rId3"/>
              </a:rPr>
              <a:t>http://www.cies.org/</a:t>
            </a:r>
            <a:endParaRPr lang="en-US" sz="1900" dirty="0">
              <a:latin typeface="Georgia" panose="02040502050405020303" pitchFamily="18" charset="0"/>
            </a:endParaRPr>
          </a:p>
          <a:p>
            <a:pPr marL="347472" indent="-347472">
              <a:buFont typeface="Wingdings" pitchFamily="2" charset="2"/>
              <a:buChar char="Ø"/>
            </a:pPr>
            <a:endParaRPr lang="en-US" sz="1600" dirty="0">
              <a:latin typeface="Calisto MT" pitchFamily="18" charset="0"/>
            </a:endParaRPr>
          </a:p>
        </p:txBody>
      </p:sp>
      <p:pic>
        <p:nvPicPr>
          <p:cNvPr id="12" name="Picture 11" descr="State Dept Seal.png"/>
          <p:cNvPicPr>
            <a:picLocks noChangeAspect="1"/>
          </p:cNvPicPr>
          <p:nvPr/>
        </p:nvPicPr>
        <p:blipFill>
          <a:blip r:embed="rId4"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5" cstate="print"/>
          <a:stretch>
            <a:fillRect/>
          </a:stretch>
        </p:blipFill>
        <p:spPr>
          <a:xfrm>
            <a:off x="8534400" y="6273343"/>
            <a:ext cx="457200" cy="457200"/>
          </a:xfrm>
          <a:prstGeom prst="rect">
            <a:avLst/>
          </a:prstGeom>
        </p:spPr>
      </p:pic>
      <p:pic>
        <p:nvPicPr>
          <p:cNvPr id="16" name="Picture 7" descr="cid:ii_i2z3sg8z6_149eda4306f515b1">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8"/>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10"/>
          </p:cNvPr>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2"/>
          </p:cNvPr>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4"/>
          </p:cNvPr>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6"/>
          </p:cNvPr>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Tree>
    <p:extLst>
      <p:ext uri="{BB962C8B-B14F-4D97-AF65-F5344CB8AC3E}">
        <p14:creationId xmlns="" xmlns:p14="http://schemas.microsoft.com/office/powerpoint/2010/main" val="10860791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162"/>
            <a:ext cx="9144000" cy="868362"/>
          </a:xfrm>
        </p:spPr>
        <p:txBody>
          <a:bodyPr>
            <a:noAutofit/>
          </a:bodyPr>
          <a:lstStyle/>
          <a:p>
            <a:r>
              <a:rPr lang="en-US" sz="2800" b="1" dirty="0" smtClean="0">
                <a:latin typeface="Batang" pitchFamily="18" charset="-127"/>
                <a:ea typeface="Batang" pitchFamily="18" charset="-127"/>
              </a:rPr>
              <a:t/>
            </a:r>
            <a:br>
              <a:rPr lang="en-US" sz="2800" b="1" dirty="0" smtClean="0">
                <a:latin typeface="Batang" pitchFamily="18" charset="-127"/>
                <a:ea typeface="Batang" pitchFamily="18" charset="-127"/>
              </a:rPr>
            </a:br>
            <a:r>
              <a:rPr lang="en-US" sz="2800" b="1" dirty="0" smtClean="0">
                <a:solidFill>
                  <a:schemeClr val="bg1"/>
                </a:solidFill>
                <a:latin typeface="Batang" pitchFamily="18" charset="-127"/>
                <a:ea typeface="Batang" pitchFamily="18" charset="-127"/>
              </a:rPr>
              <a:t>Fulbright Specialist Program (FSP)</a:t>
            </a:r>
            <a:endParaRPr lang="en-US" sz="28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4800" y="1066800"/>
            <a:ext cx="8458200" cy="4439677"/>
          </a:xfrm>
          <a:prstGeom prst="rect">
            <a:avLst/>
          </a:prstGeom>
          <a:noFill/>
        </p:spPr>
        <p:txBody>
          <a:bodyPr wrap="square" rtlCol="0">
            <a:spAutoFit/>
          </a:bodyPr>
          <a:lstStyle/>
          <a:p>
            <a:pPr marL="347472" indent="-347472">
              <a:buFont typeface="Wingdings" pitchFamily="2" charset="2"/>
              <a:buChar char="Ø"/>
            </a:pPr>
            <a:r>
              <a:rPr lang="en-US" sz="1900" dirty="0" smtClean="0">
                <a:solidFill>
                  <a:schemeClr val="tx2"/>
                </a:solidFill>
                <a:latin typeface="Georgia" panose="02040502050405020303" pitchFamily="18" charset="0"/>
                <a:ea typeface="Batang" pitchFamily="18" charset="-127"/>
              </a:rPr>
              <a:t>The Fulbright Specialist program</a:t>
            </a:r>
            <a:r>
              <a:rPr lang="en-US" sz="1900" dirty="0" smtClean="0">
                <a:solidFill>
                  <a:schemeClr val="tx2"/>
                </a:solidFill>
                <a:latin typeface="Georgia" panose="02040502050405020303" pitchFamily="18" charset="0"/>
              </a:rPr>
              <a:t> sends </a:t>
            </a:r>
            <a:r>
              <a:rPr lang="en-US" sz="1900" dirty="0">
                <a:solidFill>
                  <a:schemeClr val="tx2"/>
                </a:solidFill>
                <a:latin typeface="Georgia" panose="02040502050405020303" pitchFamily="18" charset="0"/>
              </a:rPr>
              <a:t>U.S. </a:t>
            </a:r>
            <a:r>
              <a:rPr lang="en-US" sz="1900" dirty="0" smtClean="0">
                <a:solidFill>
                  <a:schemeClr val="tx2"/>
                </a:solidFill>
                <a:latin typeface="Georgia" panose="02040502050405020303" pitchFamily="18" charset="0"/>
              </a:rPr>
              <a:t>scholars, professionals </a:t>
            </a:r>
            <a:r>
              <a:rPr lang="en-US" sz="1900" dirty="0">
                <a:solidFill>
                  <a:schemeClr val="tx2"/>
                </a:solidFill>
                <a:latin typeface="Georgia" panose="02040502050405020303" pitchFamily="18" charset="0"/>
              </a:rPr>
              <a:t>to </a:t>
            </a:r>
            <a:r>
              <a:rPr lang="en-US" sz="1900" dirty="0" smtClean="0">
                <a:solidFill>
                  <a:schemeClr val="tx2"/>
                </a:solidFill>
                <a:latin typeface="Georgia" panose="02040502050405020303" pitchFamily="18" charset="0"/>
              </a:rPr>
              <a:t>universities, cultural and research institutions </a:t>
            </a:r>
            <a:r>
              <a:rPr lang="en-US" sz="1900" dirty="0">
                <a:solidFill>
                  <a:schemeClr val="tx2"/>
                </a:solidFill>
                <a:latin typeface="Georgia" panose="02040502050405020303" pitchFamily="18" charset="0"/>
              </a:rPr>
              <a:t>in </a:t>
            </a:r>
            <a:r>
              <a:rPr lang="en-US" sz="1900" dirty="0" smtClean="0">
                <a:solidFill>
                  <a:schemeClr val="tx2"/>
                </a:solidFill>
                <a:latin typeface="Georgia" panose="02040502050405020303" pitchFamily="18" charset="0"/>
              </a:rPr>
              <a:t>Nigeria </a:t>
            </a:r>
            <a:r>
              <a:rPr lang="en-US" sz="1900" dirty="0">
                <a:solidFill>
                  <a:schemeClr val="tx2"/>
                </a:solidFill>
                <a:latin typeface="Georgia" panose="02040502050405020303" pitchFamily="18" charset="0"/>
              </a:rPr>
              <a:t>for </a:t>
            </a:r>
            <a:r>
              <a:rPr lang="en-US" sz="1900" dirty="0" smtClean="0">
                <a:solidFill>
                  <a:schemeClr val="tx2"/>
                </a:solidFill>
                <a:latin typeface="Georgia" panose="02040502050405020303" pitchFamily="18" charset="0"/>
              </a:rPr>
              <a:t>2 </a:t>
            </a:r>
            <a:r>
              <a:rPr lang="en-US" sz="1900" dirty="0">
                <a:solidFill>
                  <a:schemeClr val="tx2"/>
                </a:solidFill>
                <a:latin typeface="Georgia" panose="02040502050405020303" pitchFamily="18" charset="0"/>
              </a:rPr>
              <a:t>– 6 </a:t>
            </a:r>
            <a:r>
              <a:rPr lang="en-US" sz="1900" dirty="0" smtClean="0">
                <a:solidFill>
                  <a:schemeClr val="tx2"/>
                </a:solidFill>
                <a:latin typeface="Georgia" panose="02040502050405020303" pitchFamily="18" charset="0"/>
              </a:rPr>
              <a:t>weeks.</a:t>
            </a:r>
          </a:p>
          <a:p>
            <a:pPr marL="347472" indent="-347472">
              <a:buFont typeface="Wingdings" pitchFamily="2" charset="2"/>
              <a:buChar char="Ø"/>
            </a:pPr>
            <a:endParaRPr lang="en-US" sz="1900" dirty="0" smtClean="0">
              <a:solidFill>
                <a:schemeClr val="tx2"/>
              </a:solidFill>
              <a:latin typeface="Georgia" panose="02040502050405020303" pitchFamily="18" charset="0"/>
            </a:endParaRPr>
          </a:p>
          <a:p>
            <a:pPr marL="347472" indent="-347472">
              <a:buFont typeface="Wingdings" pitchFamily="2" charset="2"/>
              <a:buChar char="Ø"/>
            </a:pPr>
            <a:r>
              <a:rPr lang="en-US" sz="1900" dirty="0">
                <a:solidFill>
                  <a:schemeClr val="tx2"/>
                </a:solidFill>
                <a:latin typeface="Georgia" panose="02040502050405020303" pitchFamily="18" charset="0"/>
              </a:rPr>
              <a:t>Nigerian </a:t>
            </a:r>
            <a:r>
              <a:rPr lang="en-US" sz="1900" dirty="0" smtClean="0">
                <a:solidFill>
                  <a:schemeClr val="tx2"/>
                </a:solidFill>
                <a:latin typeface="Georgia" panose="02040502050405020303" pitchFamily="18" charset="0"/>
              </a:rPr>
              <a:t>universities, cultural and research institutions could host a </a:t>
            </a:r>
            <a:r>
              <a:rPr lang="en-US" sz="1900" dirty="0">
                <a:solidFill>
                  <a:schemeClr val="tx2"/>
                </a:solidFill>
                <a:latin typeface="Georgia" panose="02040502050405020303" pitchFamily="18" charset="0"/>
              </a:rPr>
              <a:t>Fulbright Specialist </a:t>
            </a:r>
            <a:r>
              <a:rPr lang="en-US" sz="1900" dirty="0" smtClean="0">
                <a:solidFill>
                  <a:schemeClr val="tx2"/>
                </a:solidFill>
                <a:latin typeface="Georgia" panose="02040502050405020303" pitchFamily="18" charset="0"/>
              </a:rPr>
              <a:t>who can </a:t>
            </a:r>
            <a:r>
              <a:rPr lang="en-US" sz="1900" dirty="0">
                <a:solidFill>
                  <a:schemeClr val="tx2"/>
                </a:solidFill>
                <a:latin typeface="Georgia" panose="02040502050405020303" pitchFamily="18" charset="0"/>
              </a:rPr>
              <a:t>serve in any academic capacity needed. Fulbright Specialists can help Nigerian institution build capacity, </a:t>
            </a:r>
            <a:r>
              <a:rPr lang="en-US" sz="1900" dirty="0" smtClean="0">
                <a:solidFill>
                  <a:schemeClr val="tx2"/>
                </a:solidFill>
                <a:latin typeface="Georgia" panose="02040502050405020303" pitchFamily="18" charset="0"/>
              </a:rPr>
              <a:t>train and mentor teaching and non-teaching staff, </a:t>
            </a:r>
            <a:r>
              <a:rPr lang="en-US" sz="1900" dirty="0">
                <a:solidFill>
                  <a:schemeClr val="tx2"/>
                </a:solidFill>
                <a:latin typeface="Georgia" panose="02040502050405020303" pitchFamily="18" charset="0"/>
              </a:rPr>
              <a:t>conduct seminars </a:t>
            </a:r>
            <a:r>
              <a:rPr lang="en-US" sz="1900" dirty="0" smtClean="0">
                <a:solidFill>
                  <a:schemeClr val="tx2"/>
                </a:solidFill>
                <a:latin typeface="Georgia" panose="02040502050405020303" pitchFamily="18" charset="0"/>
              </a:rPr>
              <a:t>and workshops and so on. </a:t>
            </a:r>
            <a:r>
              <a:rPr lang="en-US" sz="1900" dirty="0">
                <a:solidFill>
                  <a:schemeClr val="tx2"/>
                </a:solidFill>
                <a:latin typeface="Georgia" panose="02040502050405020303" pitchFamily="18" charset="0"/>
              </a:rPr>
              <a:t/>
            </a:r>
            <a:br>
              <a:rPr lang="en-US" sz="1900" dirty="0">
                <a:solidFill>
                  <a:schemeClr val="tx2"/>
                </a:solidFill>
                <a:latin typeface="Georgia" panose="02040502050405020303" pitchFamily="18" charset="0"/>
              </a:rPr>
            </a:br>
            <a:endParaRPr lang="en-US" sz="1900" dirty="0">
              <a:solidFill>
                <a:schemeClr val="tx2"/>
              </a:solidFill>
              <a:latin typeface="Georgia" panose="02040502050405020303" pitchFamily="18" charset="0"/>
            </a:endParaRPr>
          </a:p>
          <a:p>
            <a:pPr marL="347472" indent="-347472">
              <a:buFont typeface="Wingdings" pitchFamily="2" charset="2"/>
              <a:buChar char="Ø"/>
            </a:pPr>
            <a:r>
              <a:rPr lang="en-US" sz="1900" b="1" dirty="0">
                <a:solidFill>
                  <a:schemeClr val="tx2"/>
                </a:solidFill>
                <a:latin typeface="Georgia" panose="02040502050405020303" pitchFamily="18" charset="0"/>
              </a:rPr>
              <a:t>Application Process</a:t>
            </a:r>
            <a:r>
              <a:rPr lang="en-US" sz="1900" dirty="0">
                <a:solidFill>
                  <a:schemeClr val="tx2"/>
                </a:solidFill>
                <a:latin typeface="Georgia" panose="02040502050405020303" pitchFamily="18" charset="0"/>
              </a:rPr>
              <a:t>: </a:t>
            </a:r>
            <a:r>
              <a:rPr lang="en-US" sz="1900" b="1" u="sng" dirty="0" smtClean="0">
                <a:solidFill>
                  <a:schemeClr val="tx2"/>
                </a:solidFill>
                <a:latin typeface="Georgia" panose="02040502050405020303" pitchFamily="18" charset="0"/>
              </a:rPr>
              <a:t>In </a:t>
            </a:r>
            <a:r>
              <a:rPr lang="en-US" sz="1900" b="1" u="sng" dirty="0">
                <a:solidFill>
                  <a:schemeClr val="tx2"/>
                </a:solidFill>
                <a:latin typeface="Georgia" panose="02040502050405020303" pitchFamily="18" charset="0"/>
              </a:rPr>
              <a:t>order to host a specialist, interested </a:t>
            </a:r>
            <a:r>
              <a:rPr lang="en-US" sz="1900" b="1" u="sng" dirty="0" smtClean="0">
                <a:solidFill>
                  <a:schemeClr val="tx2"/>
                </a:solidFill>
                <a:latin typeface="Georgia" panose="02040502050405020303" pitchFamily="18" charset="0"/>
              </a:rPr>
              <a:t>institution must </a:t>
            </a:r>
            <a:r>
              <a:rPr lang="en-US" sz="1900" b="1" u="sng" dirty="0">
                <a:solidFill>
                  <a:schemeClr val="tx2"/>
                </a:solidFill>
                <a:latin typeface="Georgia" panose="02040502050405020303" pitchFamily="18" charset="0"/>
              </a:rPr>
              <a:t>complete a Fulbright Specialist Project Request application</a:t>
            </a:r>
            <a:r>
              <a:rPr lang="en-US" sz="1900" dirty="0" smtClean="0">
                <a:solidFill>
                  <a:schemeClr val="tx2"/>
                </a:solidFill>
                <a:latin typeface="Georgia" panose="02040502050405020303" pitchFamily="18" charset="0"/>
              </a:rPr>
              <a:t>.</a:t>
            </a:r>
          </a:p>
          <a:p>
            <a:pPr marL="347472" indent="-347472">
              <a:buFont typeface="Wingdings" pitchFamily="2" charset="2"/>
              <a:buChar char="Ø"/>
            </a:pPr>
            <a:endParaRPr lang="en-US" sz="1900" dirty="0">
              <a:solidFill>
                <a:schemeClr val="tx2"/>
              </a:solidFill>
              <a:latin typeface="Georgia" panose="02040502050405020303" pitchFamily="18" charset="0"/>
            </a:endParaRPr>
          </a:p>
          <a:p>
            <a:pPr marL="347472" indent="-347472">
              <a:buFont typeface="Wingdings" pitchFamily="2" charset="2"/>
              <a:buChar char="Ø"/>
            </a:pPr>
            <a:r>
              <a:rPr lang="en-US" sz="1900" dirty="0">
                <a:solidFill>
                  <a:schemeClr val="tx2"/>
                </a:solidFill>
                <a:latin typeface="Georgia" panose="02040502050405020303" pitchFamily="18" charset="0"/>
              </a:rPr>
              <a:t>For more </a:t>
            </a:r>
            <a:r>
              <a:rPr lang="en-US" sz="1900" dirty="0" smtClean="0">
                <a:solidFill>
                  <a:schemeClr val="tx2"/>
                </a:solidFill>
                <a:latin typeface="Georgia" panose="02040502050405020303" pitchFamily="18" charset="0"/>
              </a:rPr>
              <a:t>information, please send an email to</a:t>
            </a:r>
            <a:r>
              <a:rPr lang="en-US" sz="1900" dirty="0" smtClean="0">
                <a:latin typeface="Georgia" panose="02040502050405020303" pitchFamily="18" charset="0"/>
              </a:rPr>
              <a:t> </a:t>
            </a:r>
            <a:r>
              <a:rPr lang="en-US" sz="1900" dirty="0" smtClean="0">
                <a:latin typeface="Georgia" panose="02040502050405020303" pitchFamily="18" charset="0"/>
                <a:hlinkClick r:id="rId3"/>
              </a:rPr>
              <a:t>AyegbusiCO@state.gov</a:t>
            </a:r>
            <a:r>
              <a:rPr lang="en-US" sz="1900" dirty="0" smtClean="0">
                <a:latin typeface="Georgia" panose="02040502050405020303" pitchFamily="18" charset="0"/>
              </a:rPr>
              <a:t>  </a:t>
            </a:r>
            <a:endParaRPr lang="en-US" sz="1900" dirty="0">
              <a:latin typeface="Georgia" panose="02040502050405020303" pitchFamily="18" charset="0"/>
            </a:endParaRPr>
          </a:p>
          <a:p>
            <a:pPr marL="347472" indent="-347472">
              <a:buFont typeface="Wingdings" pitchFamily="2" charset="2"/>
              <a:buChar char="Ø"/>
            </a:pPr>
            <a:endParaRPr lang="en-US" sz="1650" dirty="0" smtClean="0">
              <a:latin typeface="Calisto MT" pitchFamily="18" charset="0"/>
            </a:endParaRPr>
          </a:p>
        </p:txBody>
      </p:sp>
      <p:pic>
        <p:nvPicPr>
          <p:cNvPr id="12" name="Picture 11" descr="State Dept Seal.png"/>
          <p:cNvPicPr>
            <a:picLocks noChangeAspect="1"/>
          </p:cNvPicPr>
          <p:nvPr/>
        </p:nvPicPr>
        <p:blipFill>
          <a:blip r:embed="rId4"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5" cstate="print"/>
          <a:stretch>
            <a:fillRect/>
          </a:stretch>
        </p:blipFill>
        <p:spPr>
          <a:xfrm>
            <a:off x="8534400" y="6273343"/>
            <a:ext cx="457200" cy="457200"/>
          </a:xfrm>
          <a:prstGeom prst="rect">
            <a:avLst/>
          </a:prstGeom>
        </p:spPr>
      </p:pic>
      <p:pic>
        <p:nvPicPr>
          <p:cNvPr id="16" name="Picture 7" descr="cid:ii_i2z3sg8z6_149eda4306f515b1">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8"/>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10"/>
          </p:cNvPr>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2"/>
          </p:cNvPr>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4"/>
          </p:cNvPr>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6"/>
          </p:cNvPr>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Tree>
    <p:extLst>
      <p:ext uri="{BB962C8B-B14F-4D97-AF65-F5344CB8AC3E}">
        <p14:creationId xmlns="" xmlns:p14="http://schemas.microsoft.com/office/powerpoint/2010/main" val="95341709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868362"/>
          </a:xfrm>
        </p:spPr>
        <p:txBody>
          <a:bodyPr>
            <a:noAutofit/>
          </a:bodyPr>
          <a:lstStyle/>
          <a:p>
            <a:r>
              <a:rPr lang="en-US" sz="2800" b="1" dirty="0" smtClean="0">
                <a:latin typeface="Batang" pitchFamily="18" charset="-127"/>
                <a:ea typeface="Batang" pitchFamily="18" charset="-127"/>
              </a:rPr>
              <a:t/>
            </a:r>
            <a:br>
              <a:rPr lang="en-US" sz="2800" b="1" dirty="0" smtClean="0">
                <a:latin typeface="Batang" pitchFamily="18" charset="-127"/>
                <a:ea typeface="Batang" pitchFamily="18" charset="-127"/>
              </a:rPr>
            </a:br>
            <a:r>
              <a:rPr lang="en-US" sz="2700" b="1" dirty="0" smtClean="0">
                <a:solidFill>
                  <a:schemeClr val="bg1"/>
                </a:solidFill>
                <a:latin typeface="Batang" pitchFamily="18" charset="-127"/>
                <a:ea typeface="Batang" pitchFamily="18" charset="-127"/>
              </a:rPr>
              <a:t>Other Academic </a:t>
            </a:r>
            <a:r>
              <a:rPr lang="en-US" sz="2700" b="1" dirty="0">
                <a:solidFill>
                  <a:schemeClr val="bg1"/>
                </a:solidFill>
                <a:latin typeface="Batang" pitchFamily="18" charset="-127"/>
                <a:ea typeface="Batang" pitchFamily="18" charset="-127"/>
              </a:rPr>
              <a:t>and </a:t>
            </a:r>
            <a:r>
              <a:rPr lang="en-US" sz="2700" b="1" dirty="0" smtClean="0">
                <a:solidFill>
                  <a:schemeClr val="bg1"/>
                </a:solidFill>
                <a:latin typeface="Batang" pitchFamily="18" charset="-127"/>
                <a:ea typeface="Batang" pitchFamily="18" charset="-127"/>
              </a:rPr>
              <a:t>Professional Exchange Opportunities </a:t>
            </a:r>
            <a:r>
              <a:rPr lang="en-US" sz="2700" b="1" dirty="0">
                <a:solidFill>
                  <a:schemeClr val="bg1"/>
                </a:solidFill>
                <a:latin typeface="Batang" pitchFamily="18" charset="-127"/>
                <a:ea typeface="Batang" pitchFamily="18" charset="-127"/>
              </a:rPr>
              <a:t>funded by the U.S. </a:t>
            </a:r>
            <a:r>
              <a:rPr lang="en-US" sz="2700" b="1" dirty="0" smtClean="0">
                <a:solidFill>
                  <a:schemeClr val="bg1"/>
                </a:solidFill>
                <a:latin typeface="Batang" pitchFamily="18" charset="-127"/>
                <a:ea typeface="Batang" pitchFamily="18" charset="-127"/>
              </a:rPr>
              <a:t>Government</a:t>
            </a:r>
            <a:endParaRPr lang="en-US" sz="27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1000" y="1298406"/>
            <a:ext cx="8839200" cy="4416594"/>
          </a:xfrm>
          <a:prstGeom prst="rect">
            <a:avLst/>
          </a:prstGeom>
          <a:noFill/>
        </p:spPr>
        <p:txBody>
          <a:bodyPr wrap="square" rtlCol="0">
            <a:spAutoFit/>
          </a:bodyPr>
          <a:lstStyle/>
          <a:p>
            <a:r>
              <a:rPr lang="en-US" sz="2800" dirty="0" smtClean="0">
                <a:solidFill>
                  <a:schemeClr val="tx2"/>
                </a:solidFill>
                <a:latin typeface="Georgia" panose="02040502050405020303" pitchFamily="18" charset="0"/>
                <a:ea typeface="Batang" pitchFamily="18" charset="-127"/>
              </a:rPr>
              <a:t>Very briefly, I am going to talk about the following programs:  </a:t>
            </a:r>
          </a:p>
          <a:p>
            <a:endParaRPr lang="en-US" sz="2800" dirty="0">
              <a:solidFill>
                <a:schemeClr val="tx2"/>
              </a:solidFill>
              <a:latin typeface="Georgia" panose="02040502050405020303" pitchFamily="18" charset="0"/>
              <a:ea typeface="Batang" pitchFamily="18" charset="-127"/>
            </a:endParaRPr>
          </a:p>
          <a:p>
            <a:pPr marL="342900" indent="-342900">
              <a:buFont typeface="Wingdings" panose="05000000000000000000" pitchFamily="2" charset="2"/>
              <a:buChar char="q"/>
            </a:pPr>
            <a:r>
              <a:rPr lang="en-US" sz="2800" dirty="0">
                <a:solidFill>
                  <a:schemeClr val="tx2"/>
                </a:solidFill>
                <a:latin typeface="Georgia" panose="02040502050405020303" pitchFamily="18" charset="0"/>
                <a:ea typeface="Batang" pitchFamily="18" charset="-127"/>
              </a:rPr>
              <a:t>Study of the U.S. Institutes for S</a:t>
            </a:r>
            <a:r>
              <a:rPr lang="en-US" sz="2800" dirty="0" smtClean="0">
                <a:solidFill>
                  <a:schemeClr val="tx2"/>
                </a:solidFill>
                <a:latin typeface="Georgia" panose="02040502050405020303" pitchFamily="18" charset="0"/>
                <a:ea typeface="Batang" pitchFamily="18" charset="-127"/>
              </a:rPr>
              <a:t>cholars</a:t>
            </a:r>
          </a:p>
          <a:p>
            <a:pPr marL="342900" indent="-342900">
              <a:buFont typeface="Wingdings" panose="05000000000000000000" pitchFamily="2" charset="2"/>
              <a:buChar char="q"/>
            </a:pPr>
            <a:endParaRPr lang="en-US" sz="2800" dirty="0" smtClean="0">
              <a:solidFill>
                <a:schemeClr val="tx2"/>
              </a:solidFill>
              <a:latin typeface="Georgia" panose="02040502050405020303" pitchFamily="18" charset="0"/>
              <a:ea typeface="Batang" pitchFamily="18" charset="-127"/>
            </a:endParaRPr>
          </a:p>
          <a:p>
            <a:pPr marL="342900" indent="-342900">
              <a:buFont typeface="Wingdings" panose="05000000000000000000" pitchFamily="2" charset="2"/>
              <a:buChar char="q"/>
            </a:pPr>
            <a:r>
              <a:rPr lang="en-US" sz="2800" dirty="0">
                <a:solidFill>
                  <a:schemeClr val="tx2"/>
                </a:solidFill>
                <a:latin typeface="Georgia" panose="02040502050405020303" pitchFamily="18" charset="0"/>
                <a:ea typeface="Batang" pitchFamily="18" charset="-127"/>
              </a:rPr>
              <a:t>Study of the U.S. Institutes for S</a:t>
            </a:r>
            <a:r>
              <a:rPr lang="en-US" sz="2800" dirty="0" smtClean="0">
                <a:solidFill>
                  <a:schemeClr val="tx2"/>
                </a:solidFill>
                <a:latin typeface="Georgia" panose="02040502050405020303" pitchFamily="18" charset="0"/>
                <a:ea typeface="Batang" pitchFamily="18" charset="-127"/>
              </a:rPr>
              <a:t>tudent </a:t>
            </a:r>
            <a:r>
              <a:rPr lang="en-US" sz="2800" dirty="0">
                <a:solidFill>
                  <a:schemeClr val="tx2"/>
                </a:solidFill>
                <a:latin typeface="Georgia" panose="02040502050405020303" pitchFamily="18" charset="0"/>
                <a:ea typeface="Batang" pitchFamily="18" charset="-127"/>
              </a:rPr>
              <a:t>L</a:t>
            </a:r>
            <a:r>
              <a:rPr lang="en-US" sz="2800" dirty="0" smtClean="0">
                <a:solidFill>
                  <a:schemeClr val="tx2"/>
                </a:solidFill>
                <a:latin typeface="Georgia" panose="02040502050405020303" pitchFamily="18" charset="0"/>
                <a:ea typeface="Batang" pitchFamily="18" charset="-127"/>
              </a:rPr>
              <a:t>eaders</a:t>
            </a:r>
          </a:p>
          <a:p>
            <a:pPr marL="342900" indent="-342900">
              <a:buFont typeface="Wingdings" panose="05000000000000000000" pitchFamily="2" charset="2"/>
              <a:buChar char="q"/>
            </a:pPr>
            <a:endParaRPr lang="en-US" sz="2800" dirty="0" smtClean="0">
              <a:solidFill>
                <a:schemeClr val="tx2"/>
              </a:solidFill>
              <a:latin typeface="Georgia" panose="02040502050405020303" pitchFamily="18" charset="0"/>
              <a:ea typeface="Batang" pitchFamily="18" charset="-127"/>
            </a:endParaRPr>
          </a:p>
          <a:p>
            <a:pPr marL="342900" indent="-342900">
              <a:buFont typeface="Wingdings" panose="05000000000000000000" pitchFamily="2" charset="2"/>
              <a:buChar char="q"/>
            </a:pPr>
            <a:r>
              <a:rPr lang="en-US" sz="2800" dirty="0">
                <a:solidFill>
                  <a:schemeClr val="tx2"/>
                </a:solidFill>
                <a:latin typeface="Georgia" panose="02040502050405020303" pitchFamily="18" charset="0"/>
                <a:ea typeface="Batang" pitchFamily="18" charset="-127"/>
              </a:rPr>
              <a:t>Hubert H. Humphrey Fellowship Program </a:t>
            </a:r>
          </a:p>
          <a:p>
            <a:pPr marL="347472" indent="-347472">
              <a:buFont typeface="Wingdings" pitchFamily="2" charset="2"/>
              <a:buChar char="Ø"/>
            </a:pPr>
            <a:endParaRPr lang="en-US" sz="1900" dirty="0" smtClean="0">
              <a:solidFill>
                <a:schemeClr val="tx2"/>
              </a:solidFill>
              <a:latin typeface="Georgia" panose="02040502050405020303" pitchFamily="18" charset="0"/>
              <a:ea typeface="Batang" pitchFamily="18" charset="-127"/>
            </a:endParaRPr>
          </a:p>
          <a:p>
            <a:pPr marL="347472" indent="-347472">
              <a:buFont typeface="Wingdings" pitchFamily="2" charset="2"/>
              <a:buChar char="Ø"/>
            </a:pPr>
            <a:endParaRPr lang="en-US" sz="1900" dirty="0">
              <a:solidFill>
                <a:schemeClr val="tx2"/>
              </a:solidFill>
              <a:latin typeface="Georgia" panose="02040502050405020303" pitchFamily="18" charset="0"/>
              <a:ea typeface="Batang" pitchFamily="18" charset="-127"/>
            </a:endParaRPr>
          </a:p>
          <a:p>
            <a:pPr marL="347472" indent="-347472">
              <a:buFont typeface="Wingdings" pitchFamily="2" charset="2"/>
              <a:buChar char="Ø"/>
            </a:pPr>
            <a:endParaRPr lang="en-US" sz="1900" dirty="0" smtClean="0">
              <a:latin typeface="Georgia" panose="02040502050405020303" pitchFamily="18" charset="0"/>
            </a:endParaRPr>
          </a:p>
        </p:txBody>
      </p:sp>
      <p:pic>
        <p:nvPicPr>
          <p:cNvPr id="12" name="Picture 11"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16"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Tree>
    <p:extLst>
      <p:ext uri="{BB962C8B-B14F-4D97-AF65-F5344CB8AC3E}">
        <p14:creationId xmlns="" xmlns:p14="http://schemas.microsoft.com/office/powerpoint/2010/main" val="388978131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6038"/>
            <a:ext cx="9144000" cy="868362"/>
          </a:xfrm>
        </p:spPr>
        <p:txBody>
          <a:bodyPr>
            <a:noAutofit/>
          </a:bodyPr>
          <a:lstStyle/>
          <a:p>
            <a:r>
              <a:rPr lang="en-US" sz="2800" b="1" dirty="0" smtClean="0">
                <a:latin typeface="Batang" pitchFamily="18" charset="-127"/>
                <a:ea typeface="Batang" pitchFamily="18" charset="-127"/>
              </a:rPr>
              <a:t/>
            </a:r>
            <a:br>
              <a:rPr lang="en-US" sz="2800" b="1" dirty="0" smtClean="0">
                <a:latin typeface="Batang" pitchFamily="18" charset="-127"/>
                <a:ea typeface="Batang" pitchFamily="18" charset="-127"/>
              </a:rPr>
            </a:br>
            <a:r>
              <a:rPr lang="en-US" sz="2800" b="1" dirty="0" smtClean="0">
                <a:solidFill>
                  <a:schemeClr val="bg1"/>
                </a:solidFill>
                <a:latin typeface="Batang" pitchFamily="18" charset="-127"/>
                <a:ea typeface="Batang" pitchFamily="18" charset="-127"/>
              </a:rPr>
              <a:t>Study </a:t>
            </a:r>
            <a:r>
              <a:rPr lang="en-US" sz="2800" b="1" dirty="0">
                <a:solidFill>
                  <a:schemeClr val="bg1"/>
                </a:solidFill>
                <a:latin typeface="Batang" pitchFamily="18" charset="-127"/>
                <a:ea typeface="Batang" pitchFamily="18" charset="-127"/>
              </a:rPr>
              <a:t>of the U.S. Institutes for Scholars</a:t>
            </a:r>
            <a:r>
              <a:rPr lang="en-US" sz="2700" b="1" dirty="0">
                <a:solidFill>
                  <a:schemeClr val="bg1"/>
                </a:solidFill>
                <a:latin typeface="Batang" pitchFamily="18" charset="-127"/>
                <a:ea typeface="Batang" pitchFamily="18" charset="-127"/>
              </a:rPr>
              <a:t/>
            </a:r>
            <a:br>
              <a:rPr lang="en-US" sz="2700" b="1" dirty="0">
                <a:solidFill>
                  <a:schemeClr val="bg1"/>
                </a:solidFill>
                <a:latin typeface="Batang" pitchFamily="18" charset="-127"/>
                <a:ea typeface="Batang" pitchFamily="18" charset="-127"/>
              </a:rPr>
            </a:br>
            <a:endParaRPr lang="en-US" sz="27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Picture 11"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16"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
        <p:nvSpPr>
          <p:cNvPr id="23" name="Rectangle 6"/>
          <p:cNvSpPr>
            <a:spLocks noChangeArrowheads="1"/>
          </p:cNvSpPr>
          <p:nvPr/>
        </p:nvSpPr>
        <p:spPr bwMode="auto">
          <a:xfrm>
            <a:off x="304800" y="685800"/>
            <a:ext cx="8839200" cy="6694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Times New Roman" pitchFamily="18" charset="0"/>
              </a:defRPr>
            </a:lvl1pPr>
            <a:lvl2pPr marL="742950" indent="-285750" eaLnBrk="0" hangingPunct="0">
              <a:defRPr sz="2000">
                <a:solidFill>
                  <a:schemeClr val="tx1"/>
                </a:solidFill>
                <a:latin typeface="Arial" pitchFamily="34" charset="0"/>
                <a:cs typeface="Times New Roman" pitchFamily="18" charset="0"/>
              </a:defRPr>
            </a:lvl2pPr>
            <a:lvl3pPr marL="1143000" indent="-228600" eaLnBrk="0" hangingPunct="0">
              <a:defRPr sz="2000">
                <a:solidFill>
                  <a:schemeClr val="tx1"/>
                </a:solidFill>
                <a:latin typeface="Arial" pitchFamily="34" charset="0"/>
                <a:cs typeface="Times New Roman" pitchFamily="18" charset="0"/>
              </a:defRPr>
            </a:lvl3pPr>
            <a:lvl4pPr marL="1600200" indent="-228600" eaLnBrk="0" hangingPunct="0">
              <a:defRPr sz="2000">
                <a:solidFill>
                  <a:schemeClr val="tx1"/>
                </a:solidFill>
                <a:latin typeface="Arial" pitchFamily="34" charset="0"/>
                <a:cs typeface="Times New Roman" pitchFamily="18" charset="0"/>
              </a:defRPr>
            </a:lvl4pPr>
            <a:lvl5pPr marL="2057400" indent="-228600" eaLnBrk="0" hangingPunct="0">
              <a:defRPr sz="2000">
                <a:solidFill>
                  <a:schemeClr val="tx1"/>
                </a:solidFill>
                <a:latin typeface="Arial" pitchFamily="34" charset="0"/>
                <a:cs typeface="Times New Roman" pitchFamily="18" charset="0"/>
              </a:defRPr>
            </a:lvl5pPr>
            <a:lvl6pPr marL="2514600" indent="-228600" eaLnBrk="0" fontAlgn="base" hangingPunct="0">
              <a:spcBef>
                <a:spcPct val="0"/>
              </a:spcBef>
              <a:spcAft>
                <a:spcPct val="0"/>
              </a:spcAft>
              <a:defRPr sz="2000">
                <a:solidFill>
                  <a:schemeClr val="tx1"/>
                </a:solidFill>
                <a:latin typeface="Arial" pitchFamily="34" charset="0"/>
                <a:cs typeface="Times New Roman" pitchFamily="18" charset="0"/>
              </a:defRPr>
            </a:lvl6pPr>
            <a:lvl7pPr marL="2971800" indent="-228600" eaLnBrk="0" fontAlgn="base" hangingPunct="0">
              <a:spcBef>
                <a:spcPct val="0"/>
              </a:spcBef>
              <a:spcAft>
                <a:spcPct val="0"/>
              </a:spcAft>
              <a:defRPr sz="2000">
                <a:solidFill>
                  <a:schemeClr val="tx1"/>
                </a:solidFill>
                <a:latin typeface="Arial" pitchFamily="34" charset="0"/>
                <a:cs typeface="Times New Roman" pitchFamily="18" charset="0"/>
              </a:defRPr>
            </a:lvl7pPr>
            <a:lvl8pPr marL="3429000" indent="-228600" eaLnBrk="0" fontAlgn="base" hangingPunct="0">
              <a:spcBef>
                <a:spcPct val="0"/>
              </a:spcBef>
              <a:spcAft>
                <a:spcPct val="0"/>
              </a:spcAft>
              <a:defRPr sz="2000">
                <a:solidFill>
                  <a:schemeClr val="tx1"/>
                </a:solidFill>
                <a:latin typeface="Arial" pitchFamily="34" charset="0"/>
                <a:cs typeface="Times New Roman" pitchFamily="18" charset="0"/>
              </a:defRPr>
            </a:lvl8pPr>
            <a:lvl9pPr marL="3886200" indent="-228600" eaLnBrk="0" fontAlgn="base" hangingPunct="0">
              <a:spcBef>
                <a:spcPct val="0"/>
              </a:spcBef>
              <a:spcAft>
                <a:spcPct val="0"/>
              </a:spcAft>
              <a:defRPr sz="2000">
                <a:solidFill>
                  <a:schemeClr val="tx1"/>
                </a:solidFill>
                <a:latin typeface="Arial" pitchFamily="34" charset="0"/>
                <a:cs typeface="Times New Roman" pitchFamily="18" charset="0"/>
              </a:defRPr>
            </a:lvl9pPr>
          </a:lstStyle>
          <a:p>
            <a:pPr eaLnBrk="1" hangingPunct="1">
              <a:lnSpc>
                <a:spcPct val="150000"/>
              </a:lnSpc>
              <a:defRPr/>
            </a:pPr>
            <a:endParaRPr lang="en-US" altLang="en-US" sz="600" b="1" dirty="0" smtClean="0">
              <a:solidFill>
                <a:schemeClr val="tx2"/>
              </a:solidFill>
              <a:latin typeface="Georgia" panose="02040502050405020303" pitchFamily="18" charset="0"/>
            </a:endParaRPr>
          </a:p>
          <a:p>
            <a:pPr marL="457200" indent="-457200" eaLnBrk="1" hangingPunct="1">
              <a:lnSpc>
                <a:spcPct val="150000"/>
              </a:lnSpc>
              <a:buFont typeface="Wingdings" panose="05000000000000000000" pitchFamily="2" charset="2"/>
              <a:buChar char="§"/>
              <a:defRPr/>
            </a:pPr>
            <a:r>
              <a:rPr lang="en-US" altLang="en-US" sz="2200" b="1" dirty="0" smtClean="0">
                <a:solidFill>
                  <a:schemeClr val="tx2"/>
                </a:solidFill>
                <a:latin typeface="Georgia" panose="02040502050405020303" pitchFamily="18" charset="0"/>
              </a:rPr>
              <a:t>It is typically a six-week intensive post-graduate level academic programs with integrated study tours</a:t>
            </a:r>
          </a:p>
          <a:p>
            <a:pPr marL="457200" indent="-457200" eaLnBrk="1" hangingPunct="1">
              <a:lnSpc>
                <a:spcPct val="150000"/>
              </a:lnSpc>
              <a:buFont typeface="Wingdings" panose="05000000000000000000" pitchFamily="2" charset="2"/>
              <a:buChar char="§"/>
              <a:defRPr/>
            </a:pPr>
            <a:endParaRPr lang="en-US" altLang="en-US" sz="600" b="1" dirty="0" smtClean="0">
              <a:solidFill>
                <a:schemeClr val="tx2"/>
              </a:solidFill>
              <a:latin typeface="Georgia" panose="02040502050405020303" pitchFamily="18" charset="0"/>
            </a:endParaRPr>
          </a:p>
          <a:p>
            <a:pPr marL="457200" indent="-457200" eaLnBrk="1" hangingPunct="1">
              <a:lnSpc>
                <a:spcPct val="150000"/>
              </a:lnSpc>
              <a:buFont typeface="Wingdings" panose="05000000000000000000" pitchFamily="2" charset="2"/>
              <a:buChar char="§"/>
              <a:defRPr/>
            </a:pPr>
            <a:r>
              <a:rPr lang="en-US" altLang="en-US" sz="2200" b="1" dirty="0" smtClean="0">
                <a:solidFill>
                  <a:schemeClr val="tx2"/>
                </a:solidFill>
                <a:latin typeface="Georgia" panose="02040502050405020303" pitchFamily="18" charset="0"/>
              </a:rPr>
              <a:t>This program provides  scholars the opportunity to deepen their understanding of American society, culture, values, and institutions.</a:t>
            </a:r>
          </a:p>
          <a:p>
            <a:pPr marL="457200" indent="-457200" eaLnBrk="1" hangingPunct="1">
              <a:lnSpc>
                <a:spcPct val="150000"/>
              </a:lnSpc>
              <a:buFont typeface="Wingdings" panose="05000000000000000000" pitchFamily="2" charset="2"/>
              <a:buChar char="§"/>
              <a:defRPr/>
            </a:pPr>
            <a:endParaRPr lang="en-US" altLang="en-US" sz="600" b="1" dirty="0" smtClean="0">
              <a:solidFill>
                <a:schemeClr val="tx2"/>
              </a:solidFill>
              <a:latin typeface="Georgia" panose="02040502050405020303" pitchFamily="18" charset="0"/>
            </a:endParaRPr>
          </a:p>
          <a:p>
            <a:pPr marL="457200" indent="-457200" eaLnBrk="1" hangingPunct="1">
              <a:lnSpc>
                <a:spcPct val="150000"/>
              </a:lnSpc>
              <a:buFont typeface="Wingdings" panose="05000000000000000000" pitchFamily="2" charset="2"/>
              <a:buChar char="§"/>
              <a:defRPr/>
            </a:pPr>
            <a:r>
              <a:rPr lang="en-US" altLang="en-US" sz="2200" b="1" dirty="0" smtClean="0">
                <a:solidFill>
                  <a:schemeClr val="tx2"/>
                </a:solidFill>
                <a:latin typeface="Georgia" panose="02040502050405020303" pitchFamily="18" charset="0"/>
              </a:rPr>
              <a:t>The ultimate goal of the program is to strengthen curricula and to improve the quality of teaching about the United States in academic institutions abroad. </a:t>
            </a:r>
            <a:endParaRPr lang="en-US" altLang="en-US" b="1" dirty="0" smtClean="0">
              <a:solidFill>
                <a:schemeClr val="tx2"/>
              </a:solidFill>
              <a:latin typeface="Georgia" panose="02040502050405020303" pitchFamily="18" charset="0"/>
            </a:endParaRPr>
          </a:p>
          <a:p>
            <a:pPr marL="457200" indent="-457200" eaLnBrk="1" hangingPunct="1">
              <a:lnSpc>
                <a:spcPct val="150000"/>
              </a:lnSpc>
              <a:buFont typeface="Wingdings" panose="05000000000000000000" pitchFamily="2" charset="2"/>
              <a:buChar char="§"/>
              <a:defRPr/>
            </a:pPr>
            <a:r>
              <a:rPr lang="en-US" altLang="en-US" sz="2200" b="1" dirty="0" smtClean="0">
                <a:solidFill>
                  <a:schemeClr val="tx2"/>
                </a:solidFill>
                <a:latin typeface="Georgia" panose="02040502050405020303" pitchFamily="18" charset="0"/>
              </a:rPr>
              <a:t>Call for Nominations</a:t>
            </a:r>
            <a:r>
              <a:rPr lang="en-US" altLang="en-US" sz="2200" b="1" smtClean="0">
                <a:solidFill>
                  <a:schemeClr val="tx2"/>
                </a:solidFill>
                <a:latin typeface="Georgia" panose="02040502050405020303" pitchFamily="18" charset="0"/>
              </a:rPr>
              <a:t>: November</a:t>
            </a:r>
            <a:endParaRPr lang="en-US" altLang="en-US" sz="2200" b="1" dirty="0" smtClean="0">
              <a:solidFill>
                <a:schemeClr val="tx2"/>
              </a:solidFill>
              <a:latin typeface="Georgia" panose="02040502050405020303" pitchFamily="18" charset="0"/>
            </a:endParaRPr>
          </a:p>
          <a:p>
            <a:pPr marL="457200" indent="-457200" eaLnBrk="1" hangingPunct="1">
              <a:lnSpc>
                <a:spcPct val="150000"/>
              </a:lnSpc>
              <a:buFont typeface="Wingdings" panose="05000000000000000000" pitchFamily="2" charset="2"/>
              <a:buChar char="§"/>
              <a:defRPr/>
            </a:pPr>
            <a:r>
              <a:rPr lang="en-US" altLang="en-US" sz="2200" b="1" dirty="0" smtClean="0">
                <a:solidFill>
                  <a:schemeClr val="tx2"/>
                </a:solidFill>
                <a:latin typeface="Georgia" panose="02040502050405020303" pitchFamily="18" charset="0"/>
              </a:rPr>
              <a:t>Closing Date:  January 15</a:t>
            </a:r>
          </a:p>
          <a:p>
            <a:pPr eaLnBrk="1" hangingPunct="1">
              <a:lnSpc>
                <a:spcPct val="150000"/>
              </a:lnSpc>
              <a:defRPr/>
            </a:pPr>
            <a:endParaRPr lang="en-US" altLang="en-US" sz="2200" b="1" dirty="0" smtClean="0">
              <a:solidFill>
                <a:schemeClr val="tx2"/>
              </a:solidFill>
              <a:latin typeface="Georgia" panose="02040502050405020303" pitchFamily="18" charset="0"/>
            </a:endParaRPr>
          </a:p>
          <a:p>
            <a:pPr eaLnBrk="1" hangingPunct="1">
              <a:defRPr/>
            </a:pPr>
            <a:endParaRPr lang="en-US" altLang="en-US" sz="2700" b="1" dirty="0" smtClean="0"/>
          </a:p>
        </p:txBody>
      </p:sp>
    </p:spTree>
    <p:extLst>
      <p:ext uri="{BB962C8B-B14F-4D97-AF65-F5344CB8AC3E}">
        <p14:creationId xmlns="" xmlns:p14="http://schemas.microsoft.com/office/powerpoint/2010/main" val="58025782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6038"/>
            <a:ext cx="9144000" cy="868362"/>
          </a:xfrm>
        </p:spPr>
        <p:txBody>
          <a:bodyPr>
            <a:noAutofit/>
          </a:bodyPr>
          <a:lstStyle/>
          <a:p>
            <a:r>
              <a:rPr lang="en-US" sz="2800" b="1" dirty="0" smtClean="0">
                <a:latin typeface="Batang" pitchFamily="18" charset="-127"/>
                <a:ea typeface="Batang" pitchFamily="18" charset="-127"/>
              </a:rPr>
              <a:t/>
            </a:r>
            <a:br>
              <a:rPr lang="en-US" sz="2800" b="1" dirty="0" smtClean="0">
                <a:latin typeface="Batang" pitchFamily="18" charset="-127"/>
                <a:ea typeface="Batang" pitchFamily="18" charset="-127"/>
              </a:rPr>
            </a:br>
            <a:r>
              <a:rPr lang="en-US" sz="2800" b="1" dirty="0" smtClean="0">
                <a:solidFill>
                  <a:schemeClr val="bg1"/>
                </a:solidFill>
                <a:latin typeface="Batang" pitchFamily="18" charset="-127"/>
                <a:ea typeface="Batang" pitchFamily="18" charset="-127"/>
              </a:rPr>
              <a:t>Study </a:t>
            </a:r>
            <a:r>
              <a:rPr lang="en-US" sz="2800" b="1" dirty="0">
                <a:solidFill>
                  <a:schemeClr val="bg1"/>
                </a:solidFill>
                <a:latin typeface="Batang" pitchFamily="18" charset="-127"/>
                <a:ea typeface="Batang" pitchFamily="18" charset="-127"/>
              </a:rPr>
              <a:t>of the U.S. Institutes for Scholars</a:t>
            </a:r>
            <a:r>
              <a:rPr lang="en-US" sz="2700" b="1" dirty="0">
                <a:solidFill>
                  <a:schemeClr val="bg1"/>
                </a:solidFill>
                <a:latin typeface="Batang" pitchFamily="18" charset="-127"/>
                <a:ea typeface="Batang" pitchFamily="18" charset="-127"/>
              </a:rPr>
              <a:t/>
            </a:r>
            <a:br>
              <a:rPr lang="en-US" sz="2700" b="1" dirty="0">
                <a:solidFill>
                  <a:schemeClr val="bg1"/>
                </a:solidFill>
                <a:latin typeface="Batang" pitchFamily="18" charset="-127"/>
                <a:ea typeface="Batang" pitchFamily="18" charset="-127"/>
              </a:rPr>
            </a:br>
            <a:endParaRPr lang="en-US" sz="27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Picture 11"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16"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
        <p:nvSpPr>
          <p:cNvPr id="24" name="Rectangle 6"/>
          <p:cNvSpPr>
            <a:spLocks noChangeArrowheads="1"/>
          </p:cNvSpPr>
          <p:nvPr/>
        </p:nvSpPr>
        <p:spPr bwMode="auto">
          <a:xfrm>
            <a:off x="304800" y="914400"/>
            <a:ext cx="8610600" cy="6093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Times New Roman" pitchFamily="18" charset="0"/>
              </a:defRPr>
            </a:lvl1pPr>
            <a:lvl2pPr marL="742950" indent="-285750" eaLnBrk="0" hangingPunct="0">
              <a:defRPr sz="2000">
                <a:solidFill>
                  <a:schemeClr val="tx1"/>
                </a:solidFill>
                <a:latin typeface="Arial" pitchFamily="34" charset="0"/>
                <a:cs typeface="Times New Roman" pitchFamily="18" charset="0"/>
              </a:defRPr>
            </a:lvl2pPr>
            <a:lvl3pPr marL="1143000" indent="-228600" eaLnBrk="0" hangingPunct="0">
              <a:defRPr sz="2000">
                <a:solidFill>
                  <a:schemeClr val="tx1"/>
                </a:solidFill>
                <a:latin typeface="Arial" pitchFamily="34" charset="0"/>
                <a:cs typeface="Times New Roman" pitchFamily="18" charset="0"/>
              </a:defRPr>
            </a:lvl3pPr>
            <a:lvl4pPr marL="1600200" indent="-228600" eaLnBrk="0" hangingPunct="0">
              <a:defRPr sz="2000">
                <a:solidFill>
                  <a:schemeClr val="tx1"/>
                </a:solidFill>
                <a:latin typeface="Arial" pitchFamily="34" charset="0"/>
                <a:cs typeface="Times New Roman" pitchFamily="18" charset="0"/>
              </a:defRPr>
            </a:lvl4pPr>
            <a:lvl5pPr marL="2057400" indent="-228600" eaLnBrk="0" hangingPunct="0">
              <a:defRPr sz="2000">
                <a:solidFill>
                  <a:schemeClr val="tx1"/>
                </a:solidFill>
                <a:latin typeface="Arial" pitchFamily="34" charset="0"/>
                <a:cs typeface="Times New Roman" pitchFamily="18" charset="0"/>
              </a:defRPr>
            </a:lvl5pPr>
            <a:lvl6pPr marL="2514600" indent="-228600" eaLnBrk="0" fontAlgn="base" hangingPunct="0">
              <a:spcBef>
                <a:spcPct val="0"/>
              </a:spcBef>
              <a:spcAft>
                <a:spcPct val="0"/>
              </a:spcAft>
              <a:defRPr sz="2000">
                <a:solidFill>
                  <a:schemeClr val="tx1"/>
                </a:solidFill>
                <a:latin typeface="Arial" pitchFamily="34" charset="0"/>
                <a:cs typeface="Times New Roman" pitchFamily="18" charset="0"/>
              </a:defRPr>
            </a:lvl6pPr>
            <a:lvl7pPr marL="2971800" indent="-228600" eaLnBrk="0" fontAlgn="base" hangingPunct="0">
              <a:spcBef>
                <a:spcPct val="0"/>
              </a:spcBef>
              <a:spcAft>
                <a:spcPct val="0"/>
              </a:spcAft>
              <a:defRPr sz="2000">
                <a:solidFill>
                  <a:schemeClr val="tx1"/>
                </a:solidFill>
                <a:latin typeface="Arial" pitchFamily="34" charset="0"/>
                <a:cs typeface="Times New Roman" pitchFamily="18" charset="0"/>
              </a:defRPr>
            </a:lvl7pPr>
            <a:lvl8pPr marL="3429000" indent="-228600" eaLnBrk="0" fontAlgn="base" hangingPunct="0">
              <a:spcBef>
                <a:spcPct val="0"/>
              </a:spcBef>
              <a:spcAft>
                <a:spcPct val="0"/>
              </a:spcAft>
              <a:defRPr sz="2000">
                <a:solidFill>
                  <a:schemeClr val="tx1"/>
                </a:solidFill>
                <a:latin typeface="Arial" pitchFamily="34" charset="0"/>
                <a:cs typeface="Times New Roman" pitchFamily="18" charset="0"/>
              </a:defRPr>
            </a:lvl8pPr>
            <a:lvl9pPr marL="3886200" indent="-228600" eaLnBrk="0" fontAlgn="base" hangingPunct="0">
              <a:spcBef>
                <a:spcPct val="0"/>
              </a:spcBef>
              <a:spcAft>
                <a:spcPct val="0"/>
              </a:spcAft>
              <a:defRPr sz="2000">
                <a:solidFill>
                  <a:schemeClr val="tx1"/>
                </a:solidFill>
                <a:latin typeface="Arial" pitchFamily="34" charset="0"/>
                <a:cs typeface="Times New Roman" pitchFamily="18" charset="0"/>
              </a:defRPr>
            </a:lvl9pPr>
          </a:lstStyle>
          <a:p>
            <a:pPr marL="0" marR="0" lvl="0" indent="0" defTabSz="914400" eaLnBrk="1" fontAlgn="base" latinLnBrk="0" hangingPunct="1">
              <a:lnSpc>
                <a:spcPct val="150000"/>
              </a:lnSpc>
              <a:spcBef>
                <a:spcPct val="0"/>
              </a:spcBef>
              <a:spcAft>
                <a:spcPct val="0"/>
              </a:spcAft>
              <a:buClrTx/>
              <a:buSzTx/>
              <a:buFontTx/>
              <a:buNone/>
              <a:tabLst/>
              <a:defRPr/>
            </a:pPr>
            <a:r>
              <a:rPr kumimoji="0" lang="en-US" altLang="en-US" b="1" i="0" u="none" strike="noStrike" kern="0" cap="none" spc="0" normalizeH="0" baseline="0" noProof="0" dirty="0" smtClean="0">
                <a:ln>
                  <a:noFill/>
                </a:ln>
                <a:solidFill>
                  <a:schemeClr val="tx2"/>
                </a:solidFill>
                <a:effectLst/>
                <a:uLnTx/>
                <a:uFillTx/>
                <a:latin typeface="Georgia" panose="02040502050405020303" pitchFamily="18" charset="0"/>
              </a:rPr>
              <a:t>A total of six summer institutes are offered for multinational groups of experienced university faculty, scholars, and other related professionals. </a:t>
            </a:r>
          </a:p>
          <a:p>
            <a:pPr marL="457200" marR="0" lvl="0" indent="-457200" defTabSz="914400" eaLnBrk="1" fontAlgn="base" latinLnBrk="0" hangingPunct="1">
              <a:lnSpc>
                <a:spcPct val="200000"/>
              </a:lnSpc>
              <a:spcBef>
                <a:spcPct val="0"/>
              </a:spcBef>
              <a:spcAft>
                <a:spcPct val="0"/>
              </a:spcAft>
              <a:buClrTx/>
              <a:buSzTx/>
              <a:buFont typeface="Wingdings" panose="05000000000000000000" pitchFamily="2" charset="2"/>
              <a:buChar char="§"/>
              <a:tabLst/>
              <a:defRPr/>
            </a:pPr>
            <a:r>
              <a:rPr kumimoji="0" lang="en-US" altLang="en-US" b="1" i="0" u="none" strike="noStrike" kern="0" cap="none" spc="0" normalizeH="0" baseline="0" noProof="0" dirty="0" smtClean="0">
                <a:ln>
                  <a:noFill/>
                </a:ln>
                <a:solidFill>
                  <a:schemeClr val="tx2"/>
                </a:solidFill>
                <a:effectLst/>
                <a:uLnTx/>
                <a:uFillTx/>
                <a:latin typeface="Georgia" panose="02040502050405020303" pitchFamily="18" charset="0"/>
              </a:rPr>
              <a:t>Institute on Foreign Policy</a:t>
            </a:r>
          </a:p>
          <a:p>
            <a:pPr marL="457200" marR="0" lvl="0" indent="-457200" defTabSz="914400" eaLnBrk="1" fontAlgn="base" latinLnBrk="0" hangingPunct="1">
              <a:lnSpc>
                <a:spcPct val="200000"/>
              </a:lnSpc>
              <a:spcBef>
                <a:spcPct val="0"/>
              </a:spcBef>
              <a:spcAft>
                <a:spcPct val="0"/>
              </a:spcAft>
              <a:buClrTx/>
              <a:buSzTx/>
              <a:buFont typeface="Wingdings" panose="05000000000000000000" pitchFamily="2" charset="2"/>
              <a:buChar char="§"/>
              <a:tabLst/>
              <a:defRPr/>
            </a:pPr>
            <a:r>
              <a:rPr kumimoji="0" lang="en-US" altLang="en-US" b="1" i="0" u="none" strike="noStrike" kern="0" cap="none" spc="0" normalizeH="0" baseline="0" noProof="0" dirty="0" smtClean="0">
                <a:ln>
                  <a:noFill/>
                </a:ln>
                <a:solidFill>
                  <a:schemeClr val="tx2"/>
                </a:solidFill>
                <a:effectLst/>
                <a:uLnTx/>
                <a:uFillTx/>
                <a:latin typeface="Georgia" panose="02040502050405020303" pitchFamily="18" charset="0"/>
              </a:rPr>
              <a:t>Institute on Religious Pluralism</a:t>
            </a:r>
          </a:p>
          <a:p>
            <a:pPr marL="457200" marR="0" lvl="0" indent="-457200" defTabSz="914400" eaLnBrk="1" fontAlgn="base" latinLnBrk="0" hangingPunct="1">
              <a:lnSpc>
                <a:spcPct val="200000"/>
              </a:lnSpc>
              <a:spcBef>
                <a:spcPct val="0"/>
              </a:spcBef>
              <a:spcAft>
                <a:spcPct val="0"/>
              </a:spcAft>
              <a:buClrTx/>
              <a:buSzTx/>
              <a:buFont typeface="Wingdings" panose="05000000000000000000" pitchFamily="2" charset="2"/>
              <a:buChar char="§"/>
              <a:tabLst/>
              <a:defRPr/>
            </a:pPr>
            <a:r>
              <a:rPr kumimoji="0" lang="en-US" altLang="en-US" b="1" i="0" u="none" strike="noStrike" kern="0" cap="none" spc="0" normalizeH="0" baseline="0" noProof="0" dirty="0" smtClean="0">
                <a:ln>
                  <a:noFill/>
                </a:ln>
                <a:solidFill>
                  <a:schemeClr val="tx2"/>
                </a:solidFill>
                <a:effectLst/>
                <a:uLnTx/>
                <a:uFillTx/>
                <a:latin typeface="Georgia" panose="02040502050405020303" pitchFamily="18" charset="0"/>
              </a:rPr>
              <a:t>Institute on Contemporary U.S. Literature</a:t>
            </a:r>
          </a:p>
          <a:p>
            <a:pPr marL="457200" marR="0" lvl="0" indent="-457200" defTabSz="914400" eaLnBrk="1" fontAlgn="base" latinLnBrk="0" hangingPunct="1">
              <a:lnSpc>
                <a:spcPct val="200000"/>
              </a:lnSpc>
              <a:spcBef>
                <a:spcPct val="0"/>
              </a:spcBef>
              <a:spcAft>
                <a:spcPct val="0"/>
              </a:spcAft>
              <a:buClrTx/>
              <a:buSzTx/>
              <a:buFont typeface="Wingdings" panose="05000000000000000000" pitchFamily="2" charset="2"/>
              <a:buChar char="§"/>
              <a:tabLst/>
              <a:defRPr/>
            </a:pPr>
            <a:r>
              <a:rPr kumimoji="0" lang="en-US" altLang="en-US" b="1" i="0" u="none" strike="noStrike" kern="0" cap="none" spc="0" normalizeH="0" baseline="0" noProof="0" dirty="0" smtClean="0">
                <a:ln>
                  <a:noFill/>
                </a:ln>
                <a:solidFill>
                  <a:schemeClr val="tx2"/>
                </a:solidFill>
                <a:effectLst/>
                <a:uLnTx/>
                <a:uFillTx/>
                <a:latin typeface="Georgia" panose="02040502050405020303" pitchFamily="18" charset="0"/>
              </a:rPr>
              <a:t>Institute on Journalism &amp; Media</a:t>
            </a:r>
          </a:p>
          <a:p>
            <a:pPr marL="457200" marR="0" lvl="0" indent="-457200" defTabSz="914400" eaLnBrk="1" fontAlgn="base" latinLnBrk="0" hangingPunct="1">
              <a:lnSpc>
                <a:spcPct val="200000"/>
              </a:lnSpc>
              <a:spcBef>
                <a:spcPct val="0"/>
              </a:spcBef>
              <a:spcAft>
                <a:spcPct val="0"/>
              </a:spcAft>
              <a:buClrTx/>
              <a:buSzTx/>
              <a:buFont typeface="Wingdings" panose="05000000000000000000" pitchFamily="2" charset="2"/>
              <a:buChar char="§"/>
              <a:tabLst/>
              <a:defRPr/>
            </a:pPr>
            <a:r>
              <a:rPr kumimoji="0" lang="en-US" altLang="en-US" b="1" i="0" u="none" strike="noStrike" kern="0" cap="none" spc="0" normalizeH="0" baseline="0" noProof="0" dirty="0" smtClean="0">
                <a:ln>
                  <a:noFill/>
                </a:ln>
                <a:solidFill>
                  <a:schemeClr val="tx2"/>
                </a:solidFill>
                <a:effectLst/>
                <a:uLnTx/>
                <a:uFillTx/>
                <a:latin typeface="Georgia" panose="02040502050405020303" pitchFamily="18" charset="0"/>
              </a:rPr>
              <a:t>Institute on U.S. Politics &amp; Political Thought</a:t>
            </a:r>
          </a:p>
          <a:p>
            <a:pPr marL="457200" marR="0" lvl="0" indent="-457200" defTabSz="914400" eaLnBrk="1" fontAlgn="base" latinLnBrk="0" hangingPunct="1">
              <a:lnSpc>
                <a:spcPct val="200000"/>
              </a:lnSpc>
              <a:spcBef>
                <a:spcPct val="0"/>
              </a:spcBef>
              <a:spcAft>
                <a:spcPct val="0"/>
              </a:spcAft>
              <a:buClrTx/>
              <a:buSzTx/>
              <a:buFont typeface="Wingdings" panose="05000000000000000000" pitchFamily="2" charset="2"/>
              <a:buChar char="§"/>
              <a:tabLst/>
              <a:defRPr/>
            </a:pPr>
            <a:r>
              <a:rPr kumimoji="0" lang="en-US" altLang="en-US" b="1" i="0" u="none" strike="noStrike" kern="0" cap="none" spc="0" normalizeH="0" baseline="0" noProof="0" dirty="0" smtClean="0">
                <a:ln>
                  <a:noFill/>
                </a:ln>
                <a:solidFill>
                  <a:schemeClr val="tx2"/>
                </a:solidFill>
                <a:effectLst/>
                <a:uLnTx/>
                <a:uFillTx/>
                <a:latin typeface="Georgia" panose="02040502050405020303" pitchFamily="18" charset="0"/>
              </a:rPr>
              <a:t>Institute on U.S. Culture &amp; Society</a:t>
            </a:r>
          </a:p>
          <a:p>
            <a:pPr marL="457200" marR="0" lvl="0" indent="-457200" defTabSz="914400" eaLnBrk="1" fontAlgn="base" latinLnBrk="0" hangingPunct="1">
              <a:lnSpc>
                <a:spcPct val="150000"/>
              </a:lnSpc>
              <a:spcBef>
                <a:spcPct val="0"/>
              </a:spcBef>
              <a:spcAft>
                <a:spcPct val="0"/>
              </a:spcAft>
              <a:buClrTx/>
              <a:buSzTx/>
              <a:buFont typeface="Wingdings" panose="05000000000000000000" pitchFamily="2" charset="2"/>
              <a:buChar char="§"/>
              <a:tabLst/>
              <a:defRPr/>
            </a:pPr>
            <a:endParaRPr kumimoji="0" lang="en-US" altLang="en-US" sz="2200" b="1" i="0" u="none" strike="noStrike" kern="0" cap="none" spc="0" normalizeH="0" baseline="0" noProof="0" dirty="0" smtClean="0">
              <a:ln>
                <a:noFill/>
              </a:ln>
              <a:solidFill>
                <a:srgbClr val="40458C"/>
              </a:solidFill>
              <a:effectLst/>
              <a:uLnTx/>
              <a:uFillTx/>
              <a:latin typeface="Arial" pitchFamily="34" charset="0"/>
              <a:cs typeface="Times New Roman"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700" b="1" i="0" u="none" strike="noStrike" kern="0" cap="none" spc="0" normalizeH="0" baseline="0" noProof="0" dirty="0" smtClean="0">
              <a:ln>
                <a:noFill/>
              </a:ln>
              <a:solidFill>
                <a:srgbClr val="40458C"/>
              </a:solidFill>
              <a:effectLst/>
              <a:uLnTx/>
              <a:uFillTx/>
              <a:latin typeface="Arial" pitchFamily="34" charset="0"/>
              <a:cs typeface="Times New Roman" pitchFamily="18" charset="0"/>
            </a:endParaRPr>
          </a:p>
        </p:txBody>
      </p:sp>
    </p:spTree>
    <p:extLst>
      <p:ext uri="{BB962C8B-B14F-4D97-AF65-F5344CB8AC3E}">
        <p14:creationId xmlns="" xmlns:p14="http://schemas.microsoft.com/office/powerpoint/2010/main" val="110809189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6038"/>
            <a:ext cx="9144000" cy="868362"/>
          </a:xfrm>
        </p:spPr>
        <p:txBody>
          <a:bodyPr>
            <a:noAutofit/>
          </a:bodyPr>
          <a:lstStyle/>
          <a:p>
            <a:r>
              <a:rPr lang="en-US" sz="2800" b="1" dirty="0" smtClean="0">
                <a:latin typeface="Batang" pitchFamily="18" charset="-127"/>
                <a:ea typeface="Batang" pitchFamily="18" charset="-127"/>
              </a:rPr>
              <a:t/>
            </a:r>
            <a:br>
              <a:rPr lang="en-US" sz="2800" b="1" dirty="0" smtClean="0">
                <a:latin typeface="Batang" pitchFamily="18" charset="-127"/>
                <a:ea typeface="Batang" pitchFamily="18" charset="-127"/>
              </a:rPr>
            </a:br>
            <a:r>
              <a:rPr lang="en-US" sz="2800" b="1" dirty="0" smtClean="0">
                <a:solidFill>
                  <a:schemeClr val="bg1"/>
                </a:solidFill>
                <a:latin typeface="Batang" pitchFamily="18" charset="-127"/>
                <a:ea typeface="Batang" pitchFamily="18" charset="-127"/>
              </a:rPr>
              <a:t>Study </a:t>
            </a:r>
            <a:r>
              <a:rPr lang="en-US" sz="2800" b="1" dirty="0">
                <a:solidFill>
                  <a:schemeClr val="bg1"/>
                </a:solidFill>
                <a:latin typeface="Batang" pitchFamily="18" charset="-127"/>
                <a:ea typeface="Batang" pitchFamily="18" charset="-127"/>
              </a:rPr>
              <a:t>of the U.S. Institutes for </a:t>
            </a:r>
            <a:r>
              <a:rPr lang="en-US" sz="2800" b="1" dirty="0" smtClean="0">
                <a:solidFill>
                  <a:schemeClr val="bg1"/>
                </a:solidFill>
                <a:latin typeface="Batang" pitchFamily="18" charset="-127"/>
                <a:ea typeface="Batang" pitchFamily="18" charset="-127"/>
              </a:rPr>
              <a:t>Student Leaders</a:t>
            </a:r>
            <a:r>
              <a:rPr lang="en-US" sz="2700" b="1" dirty="0">
                <a:solidFill>
                  <a:schemeClr val="bg1"/>
                </a:solidFill>
                <a:latin typeface="Batang" pitchFamily="18" charset="-127"/>
                <a:ea typeface="Batang" pitchFamily="18" charset="-127"/>
              </a:rPr>
              <a:t/>
            </a:r>
            <a:br>
              <a:rPr lang="en-US" sz="2700" b="1" dirty="0">
                <a:solidFill>
                  <a:schemeClr val="bg1"/>
                </a:solidFill>
                <a:latin typeface="Batang" pitchFamily="18" charset="-127"/>
                <a:ea typeface="Batang" pitchFamily="18" charset="-127"/>
              </a:rPr>
            </a:br>
            <a:endParaRPr lang="en-US" sz="27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Picture 11"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16"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
        <p:nvSpPr>
          <p:cNvPr id="24" name="Rectangle 6"/>
          <p:cNvSpPr>
            <a:spLocks noChangeArrowheads="1"/>
          </p:cNvSpPr>
          <p:nvPr/>
        </p:nvSpPr>
        <p:spPr bwMode="auto">
          <a:xfrm>
            <a:off x="304800" y="990600"/>
            <a:ext cx="8610600" cy="64940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Times New Roman" pitchFamily="18" charset="0"/>
              </a:defRPr>
            </a:lvl1pPr>
            <a:lvl2pPr marL="742950" indent="-285750" eaLnBrk="0" hangingPunct="0">
              <a:defRPr sz="2000">
                <a:solidFill>
                  <a:schemeClr val="tx1"/>
                </a:solidFill>
                <a:latin typeface="Arial" pitchFamily="34" charset="0"/>
                <a:cs typeface="Times New Roman" pitchFamily="18" charset="0"/>
              </a:defRPr>
            </a:lvl2pPr>
            <a:lvl3pPr marL="1143000" indent="-228600" eaLnBrk="0" hangingPunct="0">
              <a:defRPr sz="2000">
                <a:solidFill>
                  <a:schemeClr val="tx1"/>
                </a:solidFill>
                <a:latin typeface="Arial" pitchFamily="34" charset="0"/>
                <a:cs typeface="Times New Roman" pitchFamily="18" charset="0"/>
              </a:defRPr>
            </a:lvl3pPr>
            <a:lvl4pPr marL="1600200" indent="-228600" eaLnBrk="0" hangingPunct="0">
              <a:defRPr sz="2000">
                <a:solidFill>
                  <a:schemeClr val="tx1"/>
                </a:solidFill>
                <a:latin typeface="Arial" pitchFamily="34" charset="0"/>
                <a:cs typeface="Times New Roman" pitchFamily="18" charset="0"/>
              </a:defRPr>
            </a:lvl4pPr>
            <a:lvl5pPr marL="2057400" indent="-228600" eaLnBrk="0" hangingPunct="0">
              <a:defRPr sz="2000">
                <a:solidFill>
                  <a:schemeClr val="tx1"/>
                </a:solidFill>
                <a:latin typeface="Arial" pitchFamily="34" charset="0"/>
                <a:cs typeface="Times New Roman" pitchFamily="18" charset="0"/>
              </a:defRPr>
            </a:lvl5pPr>
            <a:lvl6pPr marL="2514600" indent="-228600" eaLnBrk="0" fontAlgn="base" hangingPunct="0">
              <a:spcBef>
                <a:spcPct val="0"/>
              </a:spcBef>
              <a:spcAft>
                <a:spcPct val="0"/>
              </a:spcAft>
              <a:defRPr sz="2000">
                <a:solidFill>
                  <a:schemeClr val="tx1"/>
                </a:solidFill>
                <a:latin typeface="Arial" pitchFamily="34" charset="0"/>
                <a:cs typeface="Times New Roman" pitchFamily="18" charset="0"/>
              </a:defRPr>
            </a:lvl6pPr>
            <a:lvl7pPr marL="2971800" indent="-228600" eaLnBrk="0" fontAlgn="base" hangingPunct="0">
              <a:spcBef>
                <a:spcPct val="0"/>
              </a:spcBef>
              <a:spcAft>
                <a:spcPct val="0"/>
              </a:spcAft>
              <a:defRPr sz="2000">
                <a:solidFill>
                  <a:schemeClr val="tx1"/>
                </a:solidFill>
                <a:latin typeface="Arial" pitchFamily="34" charset="0"/>
                <a:cs typeface="Times New Roman" pitchFamily="18" charset="0"/>
              </a:defRPr>
            </a:lvl7pPr>
            <a:lvl8pPr marL="3429000" indent="-228600" eaLnBrk="0" fontAlgn="base" hangingPunct="0">
              <a:spcBef>
                <a:spcPct val="0"/>
              </a:spcBef>
              <a:spcAft>
                <a:spcPct val="0"/>
              </a:spcAft>
              <a:defRPr sz="2000">
                <a:solidFill>
                  <a:schemeClr val="tx1"/>
                </a:solidFill>
                <a:latin typeface="Arial" pitchFamily="34" charset="0"/>
                <a:cs typeface="Times New Roman" pitchFamily="18" charset="0"/>
              </a:defRPr>
            </a:lvl8pPr>
            <a:lvl9pPr marL="3886200" indent="-228600" eaLnBrk="0" fontAlgn="base" hangingPunct="0">
              <a:spcBef>
                <a:spcPct val="0"/>
              </a:spcBef>
              <a:spcAft>
                <a:spcPct val="0"/>
              </a:spcAft>
              <a:defRPr sz="2000">
                <a:solidFill>
                  <a:schemeClr val="tx1"/>
                </a:solidFill>
                <a:latin typeface="Arial" pitchFamily="34" charset="0"/>
                <a:cs typeface="Times New Roman" pitchFamily="18" charset="0"/>
              </a:defRPr>
            </a:lvl9pPr>
          </a:lstStyle>
          <a:p>
            <a:pPr marL="457200" indent="-457200" eaLnBrk="1" hangingPunct="1">
              <a:buFont typeface="Wingdings" panose="05000000000000000000" pitchFamily="2" charset="2"/>
              <a:buChar char="§"/>
              <a:defRPr/>
            </a:pPr>
            <a:r>
              <a:rPr kumimoji="0" lang="en-US" altLang="en-US" sz="2100" b="1" i="0" u="none" strike="noStrike" kern="0" cap="none" spc="0" normalizeH="0" baseline="0" noProof="0" dirty="0" smtClean="0">
                <a:ln>
                  <a:noFill/>
                </a:ln>
                <a:solidFill>
                  <a:schemeClr val="tx2"/>
                </a:solidFill>
                <a:effectLst/>
                <a:uLnTx/>
                <a:uFillTx/>
                <a:latin typeface="Georgia" panose="02040502050405020303" pitchFamily="18" charset="0"/>
              </a:rPr>
              <a:t>An</a:t>
            </a:r>
            <a:r>
              <a:rPr lang="en-US" altLang="en-US" sz="2100" b="1" dirty="0" smtClean="0">
                <a:solidFill>
                  <a:schemeClr val="tx2"/>
                </a:solidFill>
                <a:latin typeface="Georgia" panose="02040502050405020303" pitchFamily="18" charset="0"/>
              </a:rPr>
              <a:t> </a:t>
            </a:r>
            <a:r>
              <a:rPr lang="en-US" altLang="en-US" sz="2100" b="1" dirty="0">
                <a:solidFill>
                  <a:schemeClr val="tx2"/>
                </a:solidFill>
                <a:latin typeface="Georgia" panose="02040502050405020303" pitchFamily="18" charset="0"/>
              </a:rPr>
              <a:t>intensive short term academic programs whose purpose is to provide groups of undergraduate student leaders with a deeper understanding of the United States, while simultaneously enhancing their leadership skills.</a:t>
            </a:r>
          </a:p>
          <a:p>
            <a:pPr marL="457200" indent="-457200" eaLnBrk="1" hangingPunct="1">
              <a:buFont typeface="Wingdings" panose="05000000000000000000" pitchFamily="2" charset="2"/>
              <a:buChar char="§"/>
              <a:defRPr/>
            </a:pPr>
            <a:endParaRPr lang="en-US" altLang="en-US" sz="2100" b="1" dirty="0">
              <a:solidFill>
                <a:schemeClr val="tx2"/>
              </a:solidFill>
              <a:latin typeface="Georgia" panose="02040502050405020303" pitchFamily="18" charset="0"/>
            </a:endParaRPr>
          </a:p>
          <a:p>
            <a:pPr marL="457200" indent="-457200" eaLnBrk="1" hangingPunct="1">
              <a:buFont typeface="Wingdings" panose="05000000000000000000" pitchFamily="2" charset="2"/>
              <a:buChar char="§"/>
              <a:defRPr/>
            </a:pPr>
            <a:r>
              <a:rPr lang="en-US" altLang="en-US" sz="2100" b="1" dirty="0">
                <a:solidFill>
                  <a:schemeClr val="tx2"/>
                </a:solidFill>
                <a:latin typeface="Georgia" panose="02040502050405020303" pitchFamily="18" charset="0"/>
              </a:rPr>
              <a:t>It is a five-week institutes consisting of a balanced series of seminar discussions, readings, group presentations, and lectures.  </a:t>
            </a:r>
          </a:p>
          <a:p>
            <a:pPr marL="457200" indent="-457200" eaLnBrk="1" hangingPunct="1">
              <a:buFont typeface="Wingdings" panose="05000000000000000000" pitchFamily="2" charset="2"/>
              <a:buChar char="§"/>
              <a:defRPr/>
            </a:pPr>
            <a:endParaRPr lang="en-US" altLang="en-US" sz="2100" b="1" dirty="0">
              <a:solidFill>
                <a:schemeClr val="tx2"/>
              </a:solidFill>
              <a:latin typeface="Georgia" panose="02040502050405020303" pitchFamily="18" charset="0"/>
            </a:endParaRPr>
          </a:p>
          <a:p>
            <a:pPr marL="457200" indent="-457200" eaLnBrk="1" hangingPunct="1">
              <a:buFont typeface="Wingdings" panose="05000000000000000000" pitchFamily="2" charset="2"/>
              <a:buChar char="§"/>
              <a:defRPr/>
            </a:pPr>
            <a:r>
              <a:rPr lang="en-US" altLang="en-US" sz="2100" b="1" dirty="0" smtClean="0">
                <a:solidFill>
                  <a:schemeClr val="tx2"/>
                </a:solidFill>
                <a:latin typeface="Georgia" panose="02040502050405020303" pitchFamily="18" charset="0"/>
              </a:rPr>
              <a:t>It involves educational </a:t>
            </a:r>
            <a:r>
              <a:rPr lang="en-US" altLang="en-US" sz="2100" b="1" dirty="0">
                <a:solidFill>
                  <a:schemeClr val="tx2"/>
                </a:solidFill>
                <a:latin typeface="Georgia" panose="02040502050405020303" pitchFamily="18" charset="0"/>
              </a:rPr>
              <a:t>travel, site visits, leadership activities, and volunteer opportunities within the local community. </a:t>
            </a:r>
          </a:p>
          <a:p>
            <a:pPr marL="457200" indent="-457200" eaLnBrk="1" hangingPunct="1">
              <a:buFont typeface="Wingdings" panose="05000000000000000000" pitchFamily="2" charset="2"/>
              <a:buChar char="§"/>
              <a:defRPr/>
            </a:pPr>
            <a:endParaRPr lang="en-US" altLang="en-US" sz="1100" b="1" dirty="0">
              <a:solidFill>
                <a:schemeClr val="tx2"/>
              </a:solidFill>
              <a:latin typeface="Georgia" panose="02040502050405020303" pitchFamily="18" charset="0"/>
            </a:endParaRPr>
          </a:p>
          <a:p>
            <a:pPr marL="457200" indent="-457200" eaLnBrk="1" hangingPunct="1">
              <a:lnSpc>
                <a:spcPct val="150000"/>
              </a:lnSpc>
              <a:buFont typeface="Wingdings" panose="05000000000000000000" pitchFamily="2" charset="2"/>
              <a:buChar char="§"/>
              <a:defRPr/>
            </a:pPr>
            <a:r>
              <a:rPr lang="en-US" altLang="en-US" sz="2100" b="1" dirty="0">
                <a:solidFill>
                  <a:schemeClr val="tx2"/>
                </a:solidFill>
                <a:latin typeface="Georgia" panose="02040502050405020303" pitchFamily="18" charset="0"/>
              </a:rPr>
              <a:t>Call for Nominations: </a:t>
            </a:r>
            <a:r>
              <a:rPr lang="en-US" altLang="en-US" sz="2100" b="1" dirty="0" smtClean="0">
                <a:solidFill>
                  <a:schemeClr val="tx2"/>
                </a:solidFill>
                <a:latin typeface="Georgia" panose="02040502050405020303" pitchFamily="18" charset="0"/>
              </a:rPr>
              <a:t>November</a:t>
            </a:r>
            <a:endParaRPr lang="en-US" altLang="en-US" b="1" dirty="0">
              <a:solidFill>
                <a:schemeClr val="tx2"/>
              </a:solidFill>
              <a:latin typeface="Georgia" panose="02040502050405020303" pitchFamily="18" charset="0"/>
            </a:endParaRPr>
          </a:p>
          <a:p>
            <a:pPr marL="457200" indent="-457200" eaLnBrk="1" hangingPunct="1">
              <a:lnSpc>
                <a:spcPct val="150000"/>
              </a:lnSpc>
              <a:buFont typeface="Wingdings" panose="05000000000000000000" pitchFamily="2" charset="2"/>
              <a:buChar char="§"/>
              <a:defRPr/>
            </a:pPr>
            <a:r>
              <a:rPr lang="en-US" altLang="en-US" sz="2100" b="1" dirty="0">
                <a:solidFill>
                  <a:schemeClr val="tx2"/>
                </a:solidFill>
                <a:latin typeface="Georgia" panose="02040502050405020303" pitchFamily="18" charset="0"/>
              </a:rPr>
              <a:t>Closing Date:  January 15</a:t>
            </a:r>
          </a:p>
          <a:p>
            <a:pPr marL="0" marR="0" lvl="0" indent="0" defTabSz="914400" eaLnBrk="1" fontAlgn="base" latinLnBrk="0" hangingPunct="1">
              <a:lnSpc>
                <a:spcPct val="150000"/>
              </a:lnSpc>
              <a:spcBef>
                <a:spcPct val="0"/>
              </a:spcBef>
              <a:spcAft>
                <a:spcPct val="0"/>
              </a:spcAft>
              <a:buClrTx/>
              <a:buSzTx/>
              <a:buFontTx/>
              <a:buNone/>
              <a:tabLst/>
              <a:defRPr/>
            </a:pPr>
            <a:endParaRPr kumimoji="0" lang="en-US" altLang="en-US" b="1" i="0" u="none" strike="noStrike" kern="0" cap="none" spc="0" normalizeH="0" baseline="0" noProof="0" dirty="0" smtClean="0">
              <a:ln>
                <a:noFill/>
              </a:ln>
              <a:solidFill>
                <a:schemeClr val="tx2"/>
              </a:solidFill>
              <a:effectLst/>
              <a:uLnTx/>
              <a:uFillTx/>
              <a:latin typeface="Georgia" panose="02040502050405020303" pitchFamily="18" charset="0"/>
            </a:endParaRPr>
          </a:p>
          <a:p>
            <a:pPr marL="457200" marR="0" lvl="0" indent="-457200" defTabSz="914400" eaLnBrk="1" fontAlgn="base" latinLnBrk="0" hangingPunct="1">
              <a:lnSpc>
                <a:spcPct val="150000"/>
              </a:lnSpc>
              <a:spcBef>
                <a:spcPct val="0"/>
              </a:spcBef>
              <a:spcAft>
                <a:spcPct val="0"/>
              </a:spcAft>
              <a:buClrTx/>
              <a:buSzTx/>
              <a:buFont typeface="Wingdings" panose="05000000000000000000" pitchFamily="2" charset="2"/>
              <a:buChar char="§"/>
              <a:tabLst/>
              <a:defRPr/>
            </a:pPr>
            <a:endParaRPr kumimoji="0" lang="en-US" altLang="en-US" sz="2200" b="1" i="0" u="none" strike="noStrike" kern="0" cap="none" spc="0" normalizeH="0" baseline="0" noProof="0" dirty="0" smtClean="0">
              <a:ln>
                <a:noFill/>
              </a:ln>
              <a:solidFill>
                <a:srgbClr val="40458C"/>
              </a:solidFill>
              <a:effectLst/>
              <a:uLnTx/>
              <a:uFillTx/>
              <a:latin typeface="Arial" pitchFamily="34" charset="0"/>
              <a:cs typeface="Times New Roman"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700" b="1" i="0" u="none" strike="noStrike" kern="0" cap="none" spc="0" normalizeH="0" baseline="0" noProof="0" dirty="0" smtClean="0">
              <a:ln>
                <a:noFill/>
              </a:ln>
              <a:solidFill>
                <a:srgbClr val="40458C"/>
              </a:solidFill>
              <a:effectLst/>
              <a:uLnTx/>
              <a:uFillTx/>
              <a:latin typeface="Arial" pitchFamily="34" charset="0"/>
              <a:cs typeface="Times New Roman" pitchFamily="18" charset="0"/>
            </a:endParaRPr>
          </a:p>
        </p:txBody>
      </p:sp>
    </p:spTree>
    <p:extLst>
      <p:ext uri="{BB962C8B-B14F-4D97-AF65-F5344CB8AC3E}">
        <p14:creationId xmlns="" xmlns:p14="http://schemas.microsoft.com/office/powerpoint/2010/main" val="44136001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6038"/>
            <a:ext cx="9144000" cy="868362"/>
          </a:xfrm>
        </p:spPr>
        <p:txBody>
          <a:bodyPr>
            <a:noAutofit/>
          </a:bodyPr>
          <a:lstStyle/>
          <a:p>
            <a:r>
              <a:rPr lang="en-US" sz="2800" b="1" dirty="0" smtClean="0">
                <a:latin typeface="Batang" pitchFamily="18" charset="-127"/>
                <a:ea typeface="Batang" pitchFamily="18" charset="-127"/>
              </a:rPr>
              <a:t/>
            </a:r>
            <a:br>
              <a:rPr lang="en-US" sz="2800" b="1" dirty="0" smtClean="0">
                <a:latin typeface="Batang" pitchFamily="18" charset="-127"/>
                <a:ea typeface="Batang" pitchFamily="18" charset="-127"/>
              </a:rPr>
            </a:br>
            <a:r>
              <a:rPr lang="en-US" sz="2800" b="1" dirty="0" smtClean="0">
                <a:solidFill>
                  <a:schemeClr val="bg1"/>
                </a:solidFill>
                <a:latin typeface="Batang" pitchFamily="18" charset="-127"/>
                <a:ea typeface="Batang" pitchFamily="18" charset="-127"/>
              </a:rPr>
              <a:t>Study </a:t>
            </a:r>
            <a:r>
              <a:rPr lang="en-US" sz="2800" b="1" dirty="0">
                <a:solidFill>
                  <a:schemeClr val="bg1"/>
                </a:solidFill>
                <a:latin typeface="Batang" pitchFamily="18" charset="-127"/>
                <a:ea typeface="Batang" pitchFamily="18" charset="-127"/>
              </a:rPr>
              <a:t>of the U.S. Institutes for </a:t>
            </a:r>
            <a:r>
              <a:rPr lang="en-US" sz="2800" b="1" dirty="0" smtClean="0">
                <a:solidFill>
                  <a:schemeClr val="bg1"/>
                </a:solidFill>
                <a:latin typeface="Batang" pitchFamily="18" charset="-127"/>
                <a:ea typeface="Batang" pitchFamily="18" charset="-127"/>
              </a:rPr>
              <a:t>Student Leaders</a:t>
            </a:r>
            <a:r>
              <a:rPr lang="en-US" sz="2700" b="1" dirty="0">
                <a:solidFill>
                  <a:schemeClr val="bg1"/>
                </a:solidFill>
                <a:latin typeface="Batang" pitchFamily="18" charset="-127"/>
                <a:ea typeface="Batang" pitchFamily="18" charset="-127"/>
              </a:rPr>
              <a:t/>
            </a:r>
            <a:br>
              <a:rPr lang="en-US" sz="2700" b="1" dirty="0">
                <a:solidFill>
                  <a:schemeClr val="bg1"/>
                </a:solidFill>
                <a:latin typeface="Batang" pitchFamily="18" charset="-127"/>
                <a:ea typeface="Batang" pitchFamily="18" charset="-127"/>
              </a:rPr>
            </a:br>
            <a:endParaRPr lang="en-US" sz="27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Picture 11"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16"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
        <p:nvSpPr>
          <p:cNvPr id="24" name="Rectangle 6"/>
          <p:cNvSpPr>
            <a:spLocks noChangeArrowheads="1"/>
          </p:cNvSpPr>
          <p:nvPr/>
        </p:nvSpPr>
        <p:spPr bwMode="auto">
          <a:xfrm>
            <a:off x="304800" y="1068824"/>
            <a:ext cx="8610600" cy="60939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Times New Roman" pitchFamily="18" charset="0"/>
              </a:defRPr>
            </a:lvl1pPr>
            <a:lvl2pPr marL="742950" indent="-285750" eaLnBrk="0" hangingPunct="0">
              <a:defRPr sz="2000">
                <a:solidFill>
                  <a:schemeClr val="tx1"/>
                </a:solidFill>
                <a:latin typeface="Arial" pitchFamily="34" charset="0"/>
                <a:cs typeface="Times New Roman" pitchFamily="18" charset="0"/>
              </a:defRPr>
            </a:lvl2pPr>
            <a:lvl3pPr marL="1143000" indent="-228600" eaLnBrk="0" hangingPunct="0">
              <a:defRPr sz="2000">
                <a:solidFill>
                  <a:schemeClr val="tx1"/>
                </a:solidFill>
                <a:latin typeface="Arial" pitchFamily="34" charset="0"/>
                <a:cs typeface="Times New Roman" pitchFamily="18" charset="0"/>
              </a:defRPr>
            </a:lvl3pPr>
            <a:lvl4pPr marL="1600200" indent="-228600" eaLnBrk="0" hangingPunct="0">
              <a:defRPr sz="2000">
                <a:solidFill>
                  <a:schemeClr val="tx1"/>
                </a:solidFill>
                <a:latin typeface="Arial" pitchFamily="34" charset="0"/>
                <a:cs typeface="Times New Roman" pitchFamily="18" charset="0"/>
              </a:defRPr>
            </a:lvl4pPr>
            <a:lvl5pPr marL="2057400" indent="-228600" eaLnBrk="0" hangingPunct="0">
              <a:defRPr sz="2000">
                <a:solidFill>
                  <a:schemeClr val="tx1"/>
                </a:solidFill>
                <a:latin typeface="Arial" pitchFamily="34" charset="0"/>
                <a:cs typeface="Times New Roman" pitchFamily="18" charset="0"/>
              </a:defRPr>
            </a:lvl5pPr>
            <a:lvl6pPr marL="2514600" indent="-228600" eaLnBrk="0" fontAlgn="base" hangingPunct="0">
              <a:spcBef>
                <a:spcPct val="0"/>
              </a:spcBef>
              <a:spcAft>
                <a:spcPct val="0"/>
              </a:spcAft>
              <a:defRPr sz="2000">
                <a:solidFill>
                  <a:schemeClr val="tx1"/>
                </a:solidFill>
                <a:latin typeface="Arial" pitchFamily="34" charset="0"/>
                <a:cs typeface="Times New Roman" pitchFamily="18" charset="0"/>
              </a:defRPr>
            </a:lvl6pPr>
            <a:lvl7pPr marL="2971800" indent="-228600" eaLnBrk="0" fontAlgn="base" hangingPunct="0">
              <a:spcBef>
                <a:spcPct val="0"/>
              </a:spcBef>
              <a:spcAft>
                <a:spcPct val="0"/>
              </a:spcAft>
              <a:defRPr sz="2000">
                <a:solidFill>
                  <a:schemeClr val="tx1"/>
                </a:solidFill>
                <a:latin typeface="Arial" pitchFamily="34" charset="0"/>
                <a:cs typeface="Times New Roman" pitchFamily="18" charset="0"/>
              </a:defRPr>
            </a:lvl7pPr>
            <a:lvl8pPr marL="3429000" indent="-228600" eaLnBrk="0" fontAlgn="base" hangingPunct="0">
              <a:spcBef>
                <a:spcPct val="0"/>
              </a:spcBef>
              <a:spcAft>
                <a:spcPct val="0"/>
              </a:spcAft>
              <a:defRPr sz="2000">
                <a:solidFill>
                  <a:schemeClr val="tx1"/>
                </a:solidFill>
                <a:latin typeface="Arial" pitchFamily="34" charset="0"/>
                <a:cs typeface="Times New Roman" pitchFamily="18" charset="0"/>
              </a:defRPr>
            </a:lvl8pPr>
            <a:lvl9pPr marL="3886200" indent="-228600" eaLnBrk="0" fontAlgn="base" hangingPunct="0">
              <a:spcBef>
                <a:spcPct val="0"/>
              </a:spcBef>
              <a:spcAft>
                <a:spcPct val="0"/>
              </a:spcAft>
              <a:defRPr sz="2000">
                <a:solidFill>
                  <a:schemeClr val="tx1"/>
                </a:solidFill>
                <a:latin typeface="Arial" pitchFamily="34" charset="0"/>
                <a:cs typeface="Times New Roman" pitchFamily="18" charset="0"/>
              </a:defRPr>
            </a:lvl9pPr>
          </a:lstStyle>
          <a:p>
            <a:pPr eaLnBrk="1" hangingPunct="1">
              <a:defRPr/>
            </a:pPr>
            <a:r>
              <a:rPr lang="en-US" altLang="en-US" sz="1900" b="1" dirty="0" smtClean="0">
                <a:solidFill>
                  <a:schemeClr val="tx2"/>
                </a:solidFill>
                <a:latin typeface="Georgia" panose="02040502050405020303" pitchFamily="18" charset="0"/>
              </a:rPr>
              <a:t>Candidate </a:t>
            </a:r>
            <a:r>
              <a:rPr lang="en-US" altLang="en-US" sz="1900" b="1" dirty="0">
                <a:solidFill>
                  <a:schemeClr val="tx2"/>
                </a:solidFill>
                <a:latin typeface="Georgia" panose="02040502050405020303" pitchFamily="18" charset="0"/>
              </a:rPr>
              <a:t>Description and Qualifications:</a:t>
            </a:r>
          </a:p>
          <a:p>
            <a:pPr marL="457200" indent="-457200" eaLnBrk="1" hangingPunct="1">
              <a:lnSpc>
                <a:spcPct val="150000"/>
              </a:lnSpc>
              <a:buFont typeface="Wingdings" panose="05000000000000000000" pitchFamily="2" charset="2"/>
              <a:buChar char="§"/>
              <a:defRPr/>
            </a:pPr>
            <a:endParaRPr lang="en-US" altLang="en-US" sz="400" b="1" dirty="0">
              <a:solidFill>
                <a:schemeClr val="tx2"/>
              </a:solidFill>
              <a:latin typeface="Georgia" panose="02040502050405020303" pitchFamily="18" charset="0"/>
            </a:endParaRPr>
          </a:p>
          <a:p>
            <a:pPr marL="457200" indent="-457200" eaLnBrk="1" hangingPunct="1">
              <a:lnSpc>
                <a:spcPct val="150000"/>
              </a:lnSpc>
              <a:buFont typeface="Wingdings" panose="05000000000000000000" pitchFamily="2" charset="2"/>
              <a:buChar char="§"/>
              <a:defRPr/>
            </a:pPr>
            <a:r>
              <a:rPr lang="en-US" altLang="en-US" sz="1900" b="1" dirty="0">
                <a:solidFill>
                  <a:schemeClr val="tx2"/>
                </a:solidFill>
                <a:latin typeface="Georgia" panose="02040502050405020303" pitchFamily="18" charset="0"/>
              </a:rPr>
              <a:t>Be between 18 and 25 years of age.</a:t>
            </a:r>
          </a:p>
          <a:p>
            <a:pPr marL="457200" indent="-457200" eaLnBrk="1" hangingPunct="1">
              <a:lnSpc>
                <a:spcPct val="150000"/>
              </a:lnSpc>
              <a:buFont typeface="Wingdings" panose="05000000000000000000" pitchFamily="2" charset="2"/>
              <a:buChar char="§"/>
              <a:defRPr/>
            </a:pPr>
            <a:r>
              <a:rPr lang="en-US" sz="1900" b="1" dirty="0">
                <a:solidFill>
                  <a:schemeClr val="tx2"/>
                </a:solidFill>
                <a:latin typeface="Georgia" panose="02040502050405020303" pitchFamily="18" charset="0"/>
              </a:rPr>
              <a:t>Have a strong interest in social entrepreneurship.</a:t>
            </a:r>
          </a:p>
          <a:p>
            <a:pPr marL="457200" indent="-457200" eaLnBrk="1" hangingPunct="1">
              <a:lnSpc>
                <a:spcPct val="150000"/>
              </a:lnSpc>
              <a:buFont typeface="Wingdings" panose="05000000000000000000" pitchFamily="2" charset="2"/>
              <a:buChar char="§"/>
              <a:defRPr/>
            </a:pPr>
            <a:r>
              <a:rPr lang="en-US" altLang="en-US" sz="1900" b="1" dirty="0">
                <a:solidFill>
                  <a:schemeClr val="tx2"/>
                </a:solidFill>
                <a:latin typeface="Georgia" panose="02040502050405020303" pitchFamily="18" charset="0"/>
              </a:rPr>
              <a:t>Demonstrate strong leadership qualities and potential in their university and community activities</a:t>
            </a:r>
            <a:r>
              <a:rPr lang="en-US" altLang="en-US" sz="1900" b="1" dirty="0" smtClean="0">
                <a:solidFill>
                  <a:schemeClr val="tx2"/>
                </a:solidFill>
                <a:latin typeface="Georgia" panose="02040502050405020303" pitchFamily="18" charset="0"/>
              </a:rPr>
              <a:t>.</a:t>
            </a:r>
            <a:endParaRPr lang="en-US" altLang="en-US" sz="1900" b="1" dirty="0">
              <a:solidFill>
                <a:schemeClr val="tx2"/>
              </a:solidFill>
              <a:latin typeface="Georgia" panose="02040502050405020303" pitchFamily="18" charset="0"/>
            </a:endParaRPr>
          </a:p>
          <a:p>
            <a:pPr marL="457200" indent="-457200" eaLnBrk="1" hangingPunct="1">
              <a:lnSpc>
                <a:spcPct val="150000"/>
              </a:lnSpc>
              <a:buFont typeface="Wingdings" panose="05000000000000000000" pitchFamily="2" charset="2"/>
              <a:buChar char="§"/>
              <a:defRPr/>
            </a:pPr>
            <a:r>
              <a:rPr lang="en-US" altLang="en-US" sz="1900" b="1" dirty="0">
                <a:solidFill>
                  <a:schemeClr val="tx2"/>
                </a:solidFill>
                <a:latin typeface="Georgia" panose="02040502050405020303" pitchFamily="18" charset="0"/>
              </a:rPr>
              <a:t>Have a sustained high level of academic achievement, as indicated by grades, awards, and teacher recommendations.</a:t>
            </a:r>
          </a:p>
          <a:p>
            <a:pPr marL="457200" indent="-457200" eaLnBrk="1" hangingPunct="1">
              <a:lnSpc>
                <a:spcPct val="150000"/>
              </a:lnSpc>
              <a:buFont typeface="Wingdings" panose="05000000000000000000" pitchFamily="2" charset="2"/>
              <a:buChar char="§"/>
              <a:defRPr/>
            </a:pPr>
            <a:r>
              <a:rPr lang="en-US" altLang="en-US" sz="1900" b="1" dirty="0">
                <a:solidFill>
                  <a:schemeClr val="tx2"/>
                </a:solidFill>
                <a:latin typeface="Georgia" panose="02040502050405020303" pitchFamily="18" charset="0"/>
              </a:rPr>
              <a:t>Have demonstrated commitment to community and extracurricular university activities.</a:t>
            </a:r>
          </a:p>
          <a:p>
            <a:pPr marL="457200" indent="-457200" eaLnBrk="1" hangingPunct="1">
              <a:lnSpc>
                <a:spcPct val="150000"/>
              </a:lnSpc>
              <a:buFont typeface="Wingdings" panose="05000000000000000000" pitchFamily="2" charset="2"/>
              <a:buChar char="§"/>
              <a:defRPr/>
            </a:pPr>
            <a:r>
              <a:rPr lang="en-US" altLang="en-US" sz="1900" b="1" dirty="0">
                <a:solidFill>
                  <a:schemeClr val="tx2"/>
                </a:solidFill>
                <a:latin typeface="Georgia" panose="02040502050405020303" pitchFamily="18" charset="0"/>
              </a:rPr>
              <a:t>Be mature, responsible, independent, confident, open-minded, tolerant, thoughtful, and inquisitive.</a:t>
            </a:r>
          </a:p>
          <a:p>
            <a:pPr marL="457200" indent="-457200" eaLnBrk="1" hangingPunct="1">
              <a:buFont typeface="Wingdings" panose="05000000000000000000" pitchFamily="2" charset="2"/>
              <a:buChar char="§"/>
              <a:defRPr/>
            </a:pPr>
            <a:endParaRPr kumimoji="0" lang="en-US" altLang="en-US" b="1" i="0" u="none" strike="noStrike" kern="0" cap="none" spc="0" normalizeH="0" baseline="0" noProof="0" dirty="0" smtClean="0">
              <a:ln>
                <a:noFill/>
              </a:ln>
              <a:solidFill>
                <a:schemeClr val="tx2"/>
              </a:solidFill>
              <a:effectLst/>
              <a:uLnTx/>
              <a:uFillTx/>
              <a:latin typeface="Georgia" panose="02040502050405020303" pitchFamily="18" charset="0"/>
            </a:endParaRPr>
          </a:p>
          <a:p>
            <a:pPr marL="457200" marR="0" lvl="0" indent="-457200" defTabSz="914400" eaLnBrk="1" fontAlgn="base" latinLnBrk="0" hangingPunct="1">
              <a:lnSpc>
                <a:spcPct val="150000"/>
              </a:lnSpc>
              <a:spcBef>
                <a:spcPct val="0"/>
              </a:spcBef>
              <a:spcAft>
                <a:spcPct val="0"/>
              </a:spcAft>
              <a:buClrTx/>
              <a:buSzTx/>
              <a:buFont typeface="Wingdings" panose="05000000000000000000" pitchFamily="2" charset="2"/>
              <a:buChar char="§"/>
              <a:tabLst/>
              <a:defRPr/>
            </a:pPr>
            <a:endParaRPr kumimoji="0" lang="en-US" altLang="en-US" sz="2200" b="1" i="0" u="none" strike="noStrike" kern="0" cap="none" spc="0" normalizeH="0" baseline="0" noProof="0" dirty="0" smtClean="0">
              <a:ln>
                <a:noFill/>
              </a:ln>
              <a:solidFill>
                <a:srgbClr val="40458C"/>
              </a:solidFill>
              <a:effectLst/>
              <a:uLnTx/>
              <a:uFillTx/>
              <a:latin typeface="Arial" pitchFamily="34" charset="0"/>
              <a:cs typeface="Times New Roman" pitchFamily="18"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2700" b="1" i="0" u="none" strike="noStrike" kern="0" cap="none" spc="0" normalizeH="0" baseline="0" noProof="0" dirty="0" smtClean="0">
              <a:ln>
                <a:noFill/>
              </a:ln>
              <a:solidFill>
                <a:srgbClr val="40458C"/>
              </a:solidFill>
              <a:effectLst/>
              <a:uLnTx/>
              <a:uFillTx/>
              <a:latin typeface="Arial" pitchFamily="34" charset="0"/>
              <a:cs typeface="Times New Roman" pitchFamily="18" charset="0"/>
            </a:endParaRPr>
          </a:p>
        </p:txBody>
      </p:sp>
    </p:spTree>
    <p:extLst>
      <p:ext uri="{BB962C8B-B14F-4D97-AF65-F5344CB8AC3E}">
        <p14:creationId xmlns="" xmlns:p14="http://schemas.microsoft.com/office/powerpoint/2010/main" val="374995087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868362"/>
          </a:xfrm>
        </p:spPr>
        <p:txBody>
          <a:bodyPr>
            <a:noAutofit/>
          </a:bodyPr>
          <a:lstStyle/>
          <a:p>
            <a:r>
              <a:rPr lang="en-US" sz="3200" b="1" dirty="0" smtClean="0">
                <a:solidFill>
                  <a:schemeClr val="bg1"/>
                </a:solidFill>
                <a:latin typeface="Batang" pitchFamily="18" charset="-127"/>
                <a:ea typeface="Batang" pitchFamily="18" charset="-127"/>
              </a:rPr>
              <a:t>OBJECTIVES</a:t>
            </a:r>
            <a:endParaRPr lang="en-US" sz="32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6" name="Picture 25"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27" name="Picture 26"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28"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Box 18"/>
          <p:cNvSpPr txBox="1"/>
          <p:nvPr/>
        </p:nvSpPr>
        <p:spPr>
          <a:xfrm>
            <a:off x="2967037" y="62484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
        <p:nvSpPr>
          <p:cNvPr id="2" name="Rectangle 1"/>
          <p:cNvSpPr/>
          <p:nvPr/>
        </p:nvSpPr>
        <p:spPr>
          <a:xfrm>
            <a:off x="359337" y="1306353"/>
            <a:ext cx="8686800" cy="5816977"/>
          </a:xfrm>
          <a:prstGeom prst="rect">
            <a:avLst/>
          </a:prstGeom>
        </p:spPr>
        <p:txBody>
          <a:bodyPr wrap="square">
            <a:spAutoFit/>
          </a:bodyPr>
          <a:lstStyle/>
          <a:p>
            <a:pPr marL="457200" indent="-457200">
              <a:buFont typeface="Wingdings" panose="05000000000000000000" pitchFamily="2" charset="2"/>
              <a:buChar char="q"/>
            </a:pPr>
            <a:r>
              <a:rPr lang="en-US" sz="2800" b="1" spc="250" dirty="0" smtClean="0">
                <a:solidFill>
                  <a:srgbClr val="003366"/>
                </a:solidFill>
                <a:latin typeface="Georgia" panose="02040502050405020303" pitchFamily="18" charset="0"/>
              </a:rPr>
              <a:t>Discuss the purpose of the Fulbright program </a:t>
            </a:r>
          </a:p>
          <a:p>
            <a:pPr marL="457200" indent="-457200">
              <a:buFont typeface="Wingdings" panose="05000000000000000000" pitchFamily="2" charset="2"/>
              <a:buChar char="q"/>
            </a:pPr>
            <a:endParaRPr lang="en-US" sz="2800" b="1" spc="250" dirty="0" smtClean="0">
              <a:solidFill>
                <a:srgbClr val="003366"/>
              </a:solidFill>
              <a:latin typeface="Georgia" panose="02040502050405020303" pitchFamily="18" charset="0"/>
            </a:endParaRPr>
          </a:p>
          <a:p>
            <a:pPr marL="457200" indent="-457200">
              <a:buFont typeface="Wingdings" panose="05000000000000000000" pitchFamily="2" charset="2"/>
              <a:buChar char="q"/>
            </a:pPr>
            <a:r>
              <a:rPr lang="en-US" sz="2800" b="1" spc="250" dirty="0">
                <a:solidFill>
                  <a:srgbClr val="003366"/>
                </a:solidFill>
                <a:latin typeface="Georgia" panose="02040502050405020303" pitchFamily="18" charset="0"/>
              </a:rPr>
              <a:t>Discuss the Fulbright </a:t>
            </a:r>
            <a:r>
              <a:rPr lang="en-US" sz="2800" b="1" spc="250" dirty="0" smtClean="0">
                <a:solidFill>
                  <a:srgbClr val="003366"/>
                </a:solidFill>
                <a:latin typeface="Georgia" panose="02040502050405020303" pitchFamily="18" charset="0"/>
              </a:rPr>
              <a:t>research,  teaching and mentorship </a:t>
            </a:r>
            <a:r>
              <a:rPr lang="en-US" sz="2800" b="1" spc="250" dirty="0">
                <a:solidFill>
                  <a:srgbClr val="003366"/>
                </a:solidFill>
                <a:latin typeface="Georgia" panose="02040502050405020303" pitchFamily="18" charset="0"/>
              </a:rPr>
              <a:t>opportunities in the U.S. </a:t>
            </a:r>
            <a:endParaRPr lang="en-US" sz="2800" b="1" spc="250" dirty="0" smtClean="0">
              <a:solidFill>
                <a:srgbClr val="003366"/>
              </a:solidFill>
              <a:latin typeface="Georgia" panose="02040502050405020303" pitchFamily="18" charset="0"/>
            </a:endParaRPr>
          </a:p>
          <a:p>
            <a:pPr marL="457200" indent="-457200">
              <a:buFont typeface="Wingdings" panose="05000000000000000000" pitchFamily="2" charset="2"/>
              <a:buChar char="q"/>
            </a:pPr>
            <a:endParaRPr lang="en-US" sz="2800" b="1" spc="250" dirty="0" smtClean="0">
              <a:solidFill>
                <a:srgbClr val="003366"/>
              </a:solidFill>
              <a:latin typeface="Georgia" panose="02040502050405020303" pitchFamily="18" charset="0"/>
            </a:endParaRPr>
          </a:p>
          <a:p>
            <a:pPr marL="457200" indent="-457200">
              <a:buFont typeface="Wingdings" panose="05000000000000000000" pitchFamily="2" charset="2"/>
              <a:buChar char="q"/>
            </a:pPr>
            <a:r>
              <a:rPr lang="en-US" sz="2800" b="1" spc="250" dirty="0" smtClean="0">
                <a:solidFill>
                  <a:srgbClr val="003366"/>
                </a:solidFill>
                <a:latin typeface="Georgia" panose="02040502050405020303" pitchFamily="18" charset="0"/>
              </a:rPr>
              <a:t>Discuss</a:t>
            </a:r>
            <a:r>
              <a:rPr lang="en-US" sz="2800" b="1" spc="250" dirty="0" smtClean="0">
                <a:solidFill>
                  <a:srgbClr val="003366"/>
                </a:solidFill>
                <a:latin typeface="Georgia" panose="02040502050405020303" pitchFamily="18" charset="0"/>
              </a:rPr>
              <a:t> </a:t>
            </a:r>
            <a:r>
              <a:rPr lang="en-US" sz="2800" b="1" spc="250" dirty="0" smtClean="0">
                <a:solidFill>
                  <a:srgbClr val="003366"/>
                </a:solidFill>
                <a:latin typeface="Georgia" panose="02040502050405020303" pitchFamily="18" charset="0"/>
              </a:rPr>
              <a:t>other academic and professional exchange opportunities in the U.S.</a:t>
            </a:r>
          </a:p>
          <a:p>
            <a:r>
              <a:rPr lang="en-US" sz="2800" b="1" spc="250" dirty="0" smtClean="0">
                <a:solidFill>
                  <a:srgbClr val="003366"/>
                </a:solidFill>
                <a:latin typeface="Georgia" panose="02040502050405020303" pitchFamily="18" charset="0"/>
              </a:rPr>
              <a:t> </a:t>
            </a:r>
          </a:p>
          <a:p>
            <a:pPr algn="ctr">
              <a:lnSpc>
                <a:spcPct val="200000"/>
              </a:lnSpc>
            </a:pPr>
            <a:endParaRPr lang="en-US" sz="3200" b="1" spc="250" dirty="0">
              <a:solidFill>
                <a:srgbClr val="003366"/>
              </a:solidFill>
              <a:latin typeface="Georgia" panose="02040502050405020303" pitchFamily="18" charset="0"/>
              <a:ea typeface="Batang" pitchFamily="18" charset="-127"/>
            </a:endParaRPr>
          </a:p>
        </p:txBody>
      </p:sp>
    </p:spTree>
    <p:extLst>
      <p:ext uri="{BB962C8B-B14F-4D97-AF65-F5344CB8AC3E}">
        <p14:creationId xmlns="" xmlns:p14="http://schemas.microsoft.com/office/powerpoint/2010/main" val="11533972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6038"/>
            <a:ext cx="9144000" cy="868362"/>
          </a:xfrm>
        </p:spPr>
        <p:txBody>
          <a:bodyPr>
            <a:noAutofit/>
          </a:bodyPr>
          <a:lstStyle/>
          <a:p>
            <a:r>
              <a:rPr lang="en-US" sz="2800" b="1" dirty="0" smtClean="0">
                <a:latin typeface="Batang" pitchFamily="18" charset="-127"/>
                <a:ea typeface="Batang" pitchFamily="18" charset="-127"/>
              </a:rPr>
              <a:t/>
            </a:r>
            <a:br>
              <a:rPr lang="en-US" sz="2800" b="1" dirty="0" smtClean="0">
                <a:latin typeface="Batang" pitchFamily="18" charset="-127"/>
                <a:ea typeface="Batang" pitchFamily="18" charset="-127"/>
              </a:rPr>
            </a:br>
            <a:r>
              <a:rPr lang="en-US" sz="2800" b="1" dirty="0" smtClean="0">
                <a:solidFill>
                  <a:schemeClr val="bg1"/>
                </a:solidFill>
                <a:latin typeface="Batang" pitchFamily="18" charset="-127"/>
                <a:ea typeface="Batang" pitchFamily="18" charset="-127"/>
              </a:rPr>
              <a:t>The Hubert H. Humphrey Fellowship Program</a:t>
            </a:r>
            <a:r>
              <a:rPr lang="en-US" sz="2700" b="1" dirty="0">
                <a:solidFill>
                  <a:schemeClr val="bg1"/>
                </a:solidFill>
                <a:latin typeface="Batang" pitchFamily="18" charset="-127"/>
                <a:ea typeface="Batang" pitchFamily="18" charset="-127"/>
              </a:rPr>
              <a:t/>
            </a:r>
            <a:br>
              <a:rPr lang="en-US" sz="2700" b="1" dirty="0">
                <a:solidFill>
                  <a:schemeClr val="bg1"/>
                </a:solidFill>
                <a:latin typeface="Batang" pitchFamily="18" charset="-127"/>
                <a:ea typeface="Batang" pitchFamily="18" charset="-127"/>
              </a:rPr>
            </a:br>
            <a:endParaRPr lang="en-US" sz="27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Picture 11"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16"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
        <p:nvSpPr>
          <p:cNvPr id="2" name="Rectangle 1"/>
          <p:cNvSpPr/>
          <p:nvPr/>
        </p:nvSpPr>
        <p:spPr>
          <a:xfrm>
            <a:off x="152400" y="1083707"/>
            <a:ext cx="8839200" cy="4862870"/>
          </a:xfrm>
          <a:prstGeom prst="rect">
            <a:avLst/>
          </a:prstGeom>
        </p:spPr>
        <p:txBody>
          <a:bodyPr wrap="square">
            <a:spAutoFit/>
          </a:bodyPr>
          <a:lstStyle/>
          <a:p>
            <a:pPr marL="457200" indent="-457200">
              <a:buFont typeface="Wingdings" panose="05000000000000000000" pitchFamily="2" charset="2"/>
              <a:buChar char="§"/>
              <a:defRPr/>
            </a:pPr>
            <a:r>
              <a:rPr lang="en-US" altLang="en-US" sz="2000" b="1" dirty="0" smtClean="0">
                <a:solidFill>
                  <a:schemeClr val="tx2"/>
                </a:solidFill>
                <a:latin typeface="Georgia" panose="02040502050405020303" pitchFamily="18" charset="0"/>
              </a:rPr>
              <a:t>This </a:t>
            </a:r>
            <a:r>
              <a:rPr lang="en-US" altLang="en-US" sz="2000" b="1" dirty="0">
                <a:solidFill>
                  <a:schemeClr val="tx2"/>
                </a:solidFill>
                <a:latin typeface="Georgia" panose="02040502050405020303" pitchFamily="18" charset="0"/>
              </a:rPr>
              <a:t>i</a:t>
            </a:r>
            <a:r>
              <a:rPr lang="en-US" altLang="en-US" sz="2000" b="1" dirty="0" smtClean="0">
                <a:solidFill>
                  <a:schemeClr val="tx2"/>
                </a:solidFill>
                <a:latin typeface="Georgia" panose="02040502050405020303" pitchFamily="18" charset="0"/>
              </a:rPr>
              <a:t>s a prestigious program that takes outstanding </a:t>
            </a:r>
            <a:r>
              <a:rPr lang="en-US" altLang="en-US" sz="2000" b="1" dirty="0">
                <a:solidFill>
                  <a:schemeClr val="tx2"/>
                </a:solidFill>
                <a:latin typeface="Georgia" panose="02040502050405020303" pitchFamily="18" charset="0"/>
              </a:rPr>
              <a:t>mid-career professionals to the United States for a year of professional development and non-degree academic work at the graduate level</a:t>
            </a:r>
          </a:p>
          <a:p>
            <a:pPr marL="457200" indent="-457200">
              <a:buFont typeface="Wingdings" panose="05000000000000000000" pitchFamily="2" charset="2"/>
              <a:buChar char="§"/>
              <a:defRPr/>
            </a:pPr>
            <a:endParaRPr lang="en-US" altLang="en-US" sz="2000" b="1" dirty="0">
              <a:solidFill>
                <a:schemeClr val="tx2"/>
              </a:solidFill>
              <a:latin typeface="Georgia" panose="02040502050405020303" pitchFamily="18" charset="0"/>
            </a:endParaRPr>
          </a:p>
          <a:p>
            <a:pPr marL="457200" indent="-457200">
              <a:buFont typeface="Wingdings" panose="05000000000000000000" pitchFamily="2" charset="2"/>
              <a:buChar char="§"/>
              <a:defRPr/>
            </a:pPr>
            <a:r>
              <a:rPr lang="en-US" altLang="en-US" sz="2000" b="1" dirty="0">
                <a:solidFill>
                  <a:schemeClr val="tx2"/>
                </a:solidFill>
                <a:latin typeface="Georgia" panose="02040502050405020303" pitchFamily="18" charset="0"/>
              </a:rPr>
              <a:t>The program also offers  leadership development, and professional collaboration with U.S. counterparts</a:t>
            </a:r>
            <a:r>
              <a:rPr lang="en-US" altLang="en-US" sz="2000" b="1" dirty="0" smtClean="0">
                <a:solidFill>
                  <a:schemeClr val="tx2"/>
                </a:solidFill>
                <a:latin typeface="Georgia" panose="02040502050405020303" pitchFamily="18" charset="0"/>
              </a:rPr>
              <a:t>.</a:t>
            </a:r>
          </a:p>
          <a:p>
            <a:pPr marL="457200" indent="-457200">
              <a:buFont typeface="Wingdings" panose="05000000000000000000" pitchFamily="2" charset="2"/>
              <a:buChar char="§"/>
              <a:defRPr/>
            </a:pPr>
            <a:endParaRPr lang="en-US" altLang="en-US" sz="2000" b="1" dirty="0">
              <a:solidFill>
                <a:schemeClr val="tx2"/>
              </a:solidFill>
              <a:latin typeface="Georgia" panose="02040502050405020303" pitchFamily="18" charset="0"/>
            </a:endParaRPr>
          </a:p>
          <a:p>
            <a:pPr marL="457200" indent="-457200">
              <a:lnSpc>
                <a:spcPct val="150000"/>
              </a:lnSpc>
              <a:buFont typeface="Wingdings" panose="05000000000000000000" pitchFamily="2" charset="2"/>
              <a:buChar char="§"/>
              <a:defRPr/>
            </a:pPr>
            <a:r>
              <a:rPr lang="en-US" altLang="en-US" sz="2000" b="1" dirty="0">
                <a:solidFill>
                  <a:schemeClr val="tx2"/>
                </a:solidFill>
                <a:latin typeface="Georgia" panose="02040502050405020303" pitchFamily="18" charset="0"/>
              </a:rPr>
              <a:t>Call for Nominations: April </a:t>
            </a:r>
            <a:r>
              <a:rPr lang="en-US" altLang="en-US" sz="2000" b="1" dirty="0" smtClean="0">
                <a:solidFill>
                  <a:schemeClr val="tx2"/>
                </a:solidFill>
                <a:latin typeface="Georgia" panose="02040502050405020303" pitchFamily="18" charset="0"/>
              </a:rPr>
              <a:t>1</a:t>
            </a:r>
          </a:p>
          <a:p>
            <a:pPr marL="457200" indent="-457200">
              <a:lnSpc>
                <a:spcPct val="150000"/>
              </a:lnSpc>
              <a:buFont typeface="Wingdings" panose="05000000000000000000" pitchFamily="2" charset="2"/>
              <a:buChar char="§"/>
              <a:defRPr/>
            </a:pPr>
            <a:endParaRPr lang="en-US" altLang="en-US" sz="2000" b="1" dirty="0">
              <a:solidFill>
                <a:schemeClr val="tx2"/>
              </a:solidFill>
              <a:latin typeface="Georgia" panose="02040502050405020303" pitchFamily="18" charset="0"/>
            </a:endParaRPr>
          </a:p>
          <a:p>
            <a:pPr marL="457200" indent="-457200">
              <a:lnSpc>
                <a:spcPct val="150000"/>
              </a:lnSpc>
              <a:buFont typeface="Wingdings" panose="05000000000000000000" pitchFamily="2" charset="2"/>
              <a:buChar char="§"/>
              <a:defRPr/>
            </a:pPr>
            <a:r>
              <a:rPr lang="en-US" altLang="en-US" sz="2000" b="1" dirty="0">
                <a:solidFill>
                  <a:schemeClr val="tx2"/>
                </a:solidFill>
                <a:latin typeface="Georgia" panose="02040502050405020303" pitchFamily="18" charset="0"/>
              </a:rPr>
              <a:t>Closing Date:  June </a:t>
            </a:r>
            <a:r>
              <a:rPr lang="en-US" altLang="en-US" sz="2000" b="1" dirty="0" smtClean="0">
                <a:solidFill>
                  <a:schemeClr val="tx2"/>
                </a:solidFill>
                <a:latin typeface="Georgia" panose="02040502050405020303" pitchFamily="18" charset="0"/>
              </a:rPr>
              <a:t>1</a:t>
            </a:r>
          </a:p>
          <a:p>
            <a:pPr marL="457200" indent="-457200">
              <a:lnSpc>
                <a:spcPct val="150000"/>
              </a:lnSpc>
              <a:buFont typeface="Wingdings" panose="05000000000000000000" pitchFamily="2" charset="2"/>
              <a:buChar char="§"/>
              <a:defRPr/>
            </a:pPr>
            <a:endParaRPr lang="en-US" altLang="en-US" sz="2000" b="1" dirty="0">
              <a:solidFill>
                <a:schemeClr val="tx2"/>
              </a:solidFill>
              <a:latin typeface="Georgia" panose="02040502050405020303" pitchFamily="18" charset="0"/>
            </a:endParaRPr>
          </a:p>
          <a:p>
            <a:pPr marL="457200" indent="-457200">
              <a:lnSpc>
                <a:spcPct val="150000"/>
              </a:lnSpc>
              <a:buFont typeface="Wingdings" panose="05000000000000000000" pitchFamily="2" charset="2"/>
              <a:buChar char="§"/>
              <a:defRPr/>
            </a:pPr>
            <a:r>
              <a:rPr lang="en-US" altLang="en-US" sz="2000" b="1" dirty="0">
                <a:solidFill>
                  <a:schemeClr val="tx2"/>
                </a:solidFill>
                <a:latin typeface="Georgia" panose="02040502050405020303" pitchFamily="18" charset="0"/>
              </a:rPr>
              <a:t>Post Selection Committee Meeting: </a:t>
            </a:r>
            <a:r>
              <a:rPr lang="en-US" altLang="en-US" sz="2000" b="1" dirty="0" smtClean="0">
                <a:solidFill>
                  <a:schemeClr val="tx2"/>
                </a:solidFill>
                <a:latin typeface="Georgia" panose="02040502050405020303" pitchFamily="18" charset="0"/>
              </a:rPr>
              <a:t>August </a:t>
            </a:r>
            <a:endParaRPr lang="en-US" altLang="en-US" sz="2000" b="1" dirty="0">
              <a:solidFill>
                <a:schemeClr val="tx2"/>
              </a:solidFill>
              <a:latin typeface="Georgia" panose="02040502050405020303" pitchFamily="18" charset="0"/>
            </a:endParaRPr>
          </a:p>
        </p:txBody>
      </p:sp>
    </p:spTree>
    <p:extLst>
      <p:ext uri="{BB962C8B-B14F-4D97-AF65-F5344CB8AC3E}">
        <p14:creationId xmlns="" xmlns:p14="http://schemas.microsoft.com/office/powerpoint/2010/main" val="214953520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6038"/>
            <a:ext cx="9144000" cy="868362"/>
          </a:xfrm>
        </p:spPr>
        <p:txBody>
          <a:bodyPr>
            <a:noAutofit/>
          </a:bodyPr>
          <a:lstStyle/>
          <a:p>
            <a:r>
              <a:rPr lang="en-US" sz="2800" b="1" dirty="0" smtClean="0">
                <a:latin typeface="Batang" pitchFamily="18" charset="-127"/>
                <a:ea typeface="Batang" pitchFamily="18" charset="-127"/>
              </a:rPr>
              <a:t/>
            </a:r>
            <a:br>
              <a:rPr lang="en-US" sz="2800" b="1" dirty="0" smtClean="0">
                <a:latin typeface="Batang" pitchFamily="18" charset="-127"/>
                <a:ea typeface="Batang" pitchFamily="18" charset="-127"/>
              </a:rPr>
            </a:br>
            <a:r>
              <a:rPr lang="en-US" sz="2800" b="1" dirty="0" smtClean="0">
                <a:solidFill>
                  <a:schemeClr val="bg1"/>
                </a:solidFill>
                <a:latin typeface="Batang" pitchFamily="18" charset="-127"/>
                <a:ea typeface="Batang" pitchFamily="18" charset="-127"/>
              </a:rPr>
              <a:t>The Hubert H. Humphrey Fellowship Program</a:t>
            </a:r>
            <a:r>
              <a:rPr lang="en-US" sz="2700" b="1" dirty="0">
                <a:solidFill>
                  <a:schemeClr val="bg1"/>
                </a:solidFill>
                <a:latin typeface="Batang" pitchFamily="18" charset="-127"/>
                <a:ea typeface="Batang" pitchFamily="18" charset="-127"/>
              </a:rPr>
              <a:t/>
            </a:r>
            <a:br>
              <a:rPr lang="en-US" sz="2700" b="1" dirty="0">
                <a:solidFill>
                  <a:schemeClr val="bg1"/>
                </a:solidFill>
                <a:latin typeface="Batang" pitchFamily="18" charset="-127"/>
                <a:ea typeface="Batang" pitchFamily="18" charset="-127"/>
              </a:rPr>
            </a:br>
            <a:endParaRPr lang="en-US" sz="27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Picture 11"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16"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
        <p:nvSpPr>
          <p:cNvPr id="2" name="Rectangle 1"/>
          <p:cNvSpPr/>
          <p:nvPr/>
        </p:nvSpPr>
        <p:spPr>
          <a:xfrm>
            <a:off x="228600" y="997089"/>
            <a:ext cx="8839200" cy="5632311"/>
          </a:xfrm>
          <a:prstGeom prst="rect">
            <a:avLst/>
          </a:prstGeom>
        </p:spPr>
        <p:txBody>
          <a:bodyPr wrap="square">
            <a:spAutoFit/>
          </a:bodyPr>
          <a:lstStyle/>
          <a:p>
            <a:pPr>
              <a:defRPr/>
            </a:pPr>
            <a:r>
              <a:rPr lang="en-US" altLang="en-US" sz="2000" b="1" dirty="0" smtClean="0">
                <a:solidFill>
                  <a:schemeClr val="tx2"/>
                </a:solidFill>
                <a:latin typeface="Georgia" panose="02040502050405020303" pitchFamily="18" charset="0"/>
              </a:rPr>
              <a:t>PROGRAM </a:t>
            </a:r>
            <a:r>
              <a:rPr lang="en-US" altLang="en-US" sz="2000" b="1" dirty="0">
                <a:solidFill>
                  <a:schemeClr val="tx2"/>
                </a:solidFill>
                <a:latin typeface="Georgia" panose="02040502050405020303" pitchFamily="18" charset="0"/>
              </a:rPr>
              <a:t>FIELDS:</a:t>
            </a:r>
          </a:p>
          <a:p>
            <a:pPr marL="457200" indent="-457200">
              <a:buFont typeface="Wingdings" panose="05000000000000000000" pitchFamily="2" charset="2"/>
              <a:buChar char="§"/>
              <a:defRPr/>
            </a:pPr>
            <a:endParaRPr lang="en-US" altLang="en-US" sz="1200" b="1" dirty="0">
              <a:solidFill>
                <a:schemeClr val="tx2"/>
              </a:solidFill>
              <a:latin typeface="Georgia" panose="02040502050405020303" pitchFamily="18" charset="0"/>
            </a:endParaRPr>
          </a:p>
          <a:p>
            <a:pPr marL="457200" indent="-457200">
              <a:buFont typeface="Wingdings" panose="05000000000000000000" pitchFamily="2" charset="2"/>
              <a:buChar char="§"/>
              <a:defRPr/>
            </a:pPr>
            <a:r>
              <a:rPr lang="en-US" altLang="en-US" sz="2000" b="1" dirty="0">
                <a:solidFill>
                  <a:schemeClr val="tx2"/>
                </a:solidFill>
                <a:latin typeface="Georgia" panose="02040502050405020303" pitchFamily="18" charset="0"/>
              </a:rPr>
              <a:t>Sustainable Development</a:t>
            </a:r>
          </a:p>
          <a:p>
            <a:pPr>
              <a:defRPr/>
            </a:pPr>
            <a:r>
              <a:rPr lang="en-US" altLang="en-US" sz="2000" b="1" dirty="0">
                <a:solidFill>
                  <a:schemeClr val="tx2"/>
                </a:solidFill>
                <a:latin typeface="Georgia" panose="02040502050405020303" pitchFamily="18" charset="0"/>
              </a:rPr>
              <a:t>	Agricultural and Rural Development</a:t>
            </a:r>
          </a:p>
          <a:p>
            <a:pPr lvl="2">
              <a:defRPr/>
            </a:pPr>
            <a:r>
              <a:rPr lang="en-US" altLang="en-US" sz="2000" b="1" dirty="0">
                <a:solidFill>
                  <a:schemeClr val="tx2"/>
                </a:solidFill>
                <a:latin typeface="Georgia" panose="02040502050405020303" pitchFamily="18" charset="0"/>
              </a:rPr>
              <a:t>Economic Development</a:t>
            </a:r>
          </a:p>
          <a:p>
            <a:pPr lvl="2">
              <a:defRPr/>
            </a:pPr>
            <a:r>
              <a:rPr lang="en-US" sz="2000" b="1" dirty="0">
                <a:solidFill>
                  <a:schemeClr val="tx2"/>
                </a:solidFill>
                <a:latin typeface="Georgia" panose="02040502050405020303" pitchFamily="18" charset="0"/>
              </a:rPr>
              <a:t>Finance and Banking</a:t>
            </a:r>
          </a:p>
          <a:p>
            <a:pPr lvl="2">
              <a:defRPr/>
            </a:pPr>
            <a:r>
              <a:rPr lang="en-US" sz="2000" b="1" dirty="0">
                <a:solidFill>
                  <a:schemeClr val="tx2"/>
                </a:solidFill>
                <a:latin typeface="Georgia" panose="02040502050405020303" pitchFamily="18" charset="0"/>
              </a:rPr>
              <a:t>Natural Resources, Environmental Policy, and Climate Change</a:t>
            </a:r>
          </a:p>
          <a:p>
            <a:pPr lvl="2">
              <a:defRPr/>
            </a:pPr>
            <a:r>
              <a:rPr lang="en-US" sz="2000" b="1" dirty="0">
                <a:solidFill>
                  <a:schemeClr val="tx2"/>
                </a:solidFill>
                <a:latin typeface="Georgia" panose="02040502050405020303" pitchFamily="18" charset="0"/>
              </a:rPr>
              <a:t>Urban and Regional Planning</a:t>
            </a:r>
          </a:p>
          <a:p>
            <a:pPr lvl="2">
              <a:defRPr/>
            </a:pPr>
            <a:endParaRPr lang="en-US" sz="2000" b="1" dirty="0">
              <a:solidFill>
                <a:schemeClr val="tx2"/>
              </a:solidFill>
              <a:latin typeface="Georgia" panose="02040502050405020303" pitchFamily="18" charset="0"/>
            </a:endParaRPr>
          </a:p>
          <a:p>
            <a:pPr marL="457200" indent="-457200">
              <a:buFont typeface="Wingdings" panose="05000000000000000000" pitchFamily="2" charset="2"/>
              <a:buChar char="§"/>
              <a:defRPr/>
            </a:pPr>
            <a:r>
              <a:rPr lang="en-US" altLang="en-US" sz="2000" b="1" dirty="0">
                <a:solidFill>
                  <a:schemeClr val="tx2"/>
                </a:solidFill>
                <a:latin typeface="Georgia" panose="02040502050405020303" pitchFamily="18" charset="0"/>
              </a:rPr>
              <a:t>Democratic Institution Building</a:t>
            </a:r>
          </a:p>
          <a:p>
            <a:pPr>
              <a:defRPr/>
            </a:pPr>
            <a:r>
              <a:rPr lang="en-US" altLang="en-US" sz="2000" b="1" dirty="0">
                <a:solidFill>
                  <a:schemeClr val="tx2"/>
                </a:solidFill>
                <a:latin typeface="Georgia" panose="02040502050405020303" pitchFamily="18" charset="0"/>
              </a:rPr>
              <a:t>	Communications/Journalism</a:t>
            </a:r>
          </a:p>
          <a:p>
            <a:pPr lvl="2">
              <a:defRPr/>
            </a:pPr>
            <a:r>
              <a:rPr lang="en-US" sz="2000" b="1" dirty="0">
                <a:solidFill>
                  <a:schemeClr val="tx2"/>
                </a:solidFill>
                <a:latin typeface="Georgia" panose="02040502050405020303" pitchFamily="18" charset="0"/>
              </a:rPr>
              <a:t>Law and Human Rights</a:t>
            </a:r>
          </a:p>
          <a:p>
            <a:pPr lvl="2">
              <a:defRPr/>
            </a:pPr>
            <a:r>
              <a:rPr lang="en-US" sz="2000" b="1" dirty="0">
                <a:solidFill>
                  <a:schemeClr val="tx2"/>
                </a:solidFill>
                <a:latin typeface="Georgia" panose="02040502050405020303" pitchFamily="18" charset="0"/>
              </a:rPr>
              <a:t>Public Policy Analysis and Public Administration</a:t>
            </a:r>
          </a:p>
          <a:p>
            <a:pPr lvl="2">
              <a:defRPr/>
            </a:pPr>
            <a:r>
              <a:rPr lang="en-US" sz="2000" b="1" dirty="0">
                <a:solidFill>
                  <a:schemeClr val="tx2"/>
                </a:solidFill>
                <a:latin typeface="Georgia" panose="02040502050405020303" pitchFamily="18" charset="0"/>
              </a:rPr>
              <a:t>Trafficking in Persons Policy and Prevention</a:t>
            </a:r>
          </a:p>
          <a:p>
            <a:pPr lvl="2">
              <a:defRPr/>
            </a:pPr>
            <a:r>
              <a:rPr lang="en-US" sz="2000" b="1" dirty="0">
                <a:solidFill>
                  <a:schemeClr val="tx2"/>
                </a:solidFill>
                <a:latin typeface="Georgia" panose="02040502050405020303" pitchFamily="18" charset="0"/>
              </a:rPr>
              <a:t>Technology Policy and Management</a:t>
            </a:r>
          </a:p>
          <a:p>
            <a:pPr lvl="2">
              <a:defRPr/>
            </a:pPr>
            <a:r>
              <a:rPr lang="en-US" sz="2000" b="1" dirty="0">
                <a:solidFill>
                  <a:schemeClr val="tx2"/>
                </a:solidFill>
                <a:latin typeface="Georgia" panose="02040502050405020303" pitchFamily="18" charset="0"/>
              </a:rPr>
              <a:t>Human Resource Management</a:t>
            </a:r>
          </a:p>
          <a:p>
            <a:pPr marL="457200" indent="-457200">
              <a:buFont typeface="Wingdings" panose="05000000000000000000" pitchFamily="2" charset="2"/>
              <a:buChar char="§"/>
              <a:defRPr/>
            </a:pPr>
            <a:endParaRPr lang="en-US" altLang="en-US" sz="2000" b="1" dirty="0">
              <a:solidFill>
                <a:schemeClr val="tx2"/>
              </a:solidFill>
              <a:latin typeface="Georgia" panose="02040502050405020303" pitchFamily="18" charset="0"/>
            </a:endParaRPr>
          </a:p>
        </p:txBody>
      </p:sp>
    </p:spTree>
    <p:extLst>
      <p:ext uri="{BB962C8B-B14F-4D97-AF65-F5344CB8AC3E}">
        <p14:creationId xmlns="" xmlns:p14="http://schemas.microsoft.com/office/powerpoint/2010/main" val="413647507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6038"/>
            <a:ext cx="9144000" cy="868362"/>
          </a:xfrm>
        </p:spPr>
        <p:txBody>
          <a:bodyPr>
            <a:noAutofit/>
          </a:bodyPr>
          <a:lstStyle/>
          <a:p>
            <a:r>
              <a:rPr lang="en-US" sz="2800" b="1" dirty="0" smtClean="0">
                <a:latin typeface="Batang" pitchFamily="18" charset="-127"/>
                <a:ea typeface="Batang" pitchFamily="18" charset="-127"/>
              </a:rPr>
              <a:t/>
            </a:r>
            <a:br>
              <a:rPr lang="en-US" sz="2800" b="1" dirty="0" smtClean="0">
                <a:latin typeface="Batang" pitchFamily="18" charset="-127"/>
                <a:ea typeface="Batang" pitchFamily="18" charset="-127"/>
              </a:rPr>
            </a:br>
            <a:r>
              <a:rPr lang="en-US" sz="2800" b="1" dirty="0" smtClean="0">
                <a:solidFill>
                  <a:schemeClr val="bg1"/>
                </a:solidFill>
                <a:latin typeface="Batang" pitchFamily="18" charset="-127"/>
                <a:ea typeface="Batang" pitchFamily="18" charset="-127"/>
              </a:rPr>
              <a:t>The Hubert H. Humphrey Fellowship Program</a:t>
            </a:r>
            <a:r>
              <a:rPr lang="en-US" sz="2700" b="1" dirty="0">
                <a:solidFill>
                  <a:schemeClr val="bg1"/>
                </a:solidFill>
                <a:latin typeface="Batang" pitchFamily="18" charset="-127"/>
                <a:ea typeface="Batang" pitchFamily="18" charset="-127"/>
              </a:rPr>
              <a:t/>
            </a:r>
            <a:br>
              <a:rPr lang="en-US" sz="2700" b="1" dirty="0">
                <a:solidFill>
                  <a:schemeClr val="bg1"/>
                </a:solidFill>
                <a:latin typeface="Batang" pitchFamily="18" charset="-127"/>
                <a:ea typeface="Batang" pitchFamily="18" charset="-127"/>
              </a:rPr>
            </a:br>
            <a:endParaRPr lang="en-US" sz="27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Picture 11"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16"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
        <p:nvSpPr>
          <p:cNvPr id="2" name="Rectangle 1"/>
          <p:cNvSpPr/>
          <p:nvPr/>
        </p:nvSpPr>
        <p:spPr>
          <a:xfrm>
            <a:off x="152400" y="1083707"/>
            <a:ext cx="8839200" cy="5324535"/>
          </a:xfrm>
          <a:prstGeom prst="rect">
            <a:avLst/>
          </a:prstGeom>
        </p:spPr>
        <p:txBody>
          <a:bodyPr wrap="square">
            <a:spAutoFit/>
          </a:bodyPr>
          <a:lstStyle/>
          <a:p>
            <a:pPr>
              <a:defRPr/>
            </a:pPr>
            <a:endParaRPr lang="en-US" altLang="en-US" sz="2000" b="1" dirty="0" smtClean="0">
              <a:solidFill>
                <a:schemeClr val="tx2"/>
              </a:solidFill>
              <a:latin typeface="Georgia" panose="02040502050405020303" pitchFamily="18" charset="0"/>
            </a:endParaRPr>
          </a:p>
          <a:p>
            <a:pPr>
              <a:defRPr/>
            </a:pPr>
            <a:r>
              <a:rPr lang="en-US" altLang="en-US" sz="2000" b="1" dirty="0" smtClean="0">
                <a:solidFill>
                  <a:schemeClr val="tx2"/>
                </a:solidFill>
                <a:latin typeface="Georgia" panose="02040502050405020303" pitchFamily="18" charset="0"/>
              </a:rPr>
              <a:t>PROGRAM </a:t>
            </a:r>
            <a:r>
              <a:rPr lang="en-US" altLang="en-US" sz="2000" b="1" dirty="0">
                <a:solidFill>
                  <a:schemeClr val="tx2"/>
                </a:solidFill>
                <a:latin typeface="Georgia" panose="02040502050405020303" pitchFamily="18" charset="0"/>
              </a:rPr>
              <a:t>FIELDS:</a:t>
            </a:r>
          </a:p>
          <a:p>
            <a:pPr marL="457200" indent="-457200">
              <a:buFont typeface="Wingdings" panose="05000000000000000000" pitchFamily="2" charset="2"/>
              <a:buChar char="§"/>
              <a:defRPr/>
            </a:pPr>
            <a:endParaRPr lang="en-US" altLang="en-US" sz="2000" b="1" dirty="0">
              <a:solidFill>
                <a:schemeClr val="tx2"/>
              </a:solidFill>
              <a:latin typeface="Georgia" panose="02040502050405020303" pitchFamily="18" charset="0"/>
            </a:endParaRPr>
          </a:p>
          <a:p>
            <a:pPr marL="457200" indent="-457200">
              <a:buFont typeface="Wingdings" panose="05000000000000000000" pitchFamily="2" charset="2"/>
              <a:buChar char="§"/>
              <a:defRPr/>
            </a:pPr>
            <a:r>
              <a:rPr lang="en-US" altLang="en-US" sz="2000" b="1" dirty="0">
                <a:solidFill>
                  <a:schemeClr val="tx2"/>
                </a:solidFill>
                <a:latin typeface="Georgia" panose="02040502050405020303" pitchFamily="18" charset="0"/>
              </a:rPr>
              <a:t>Education</a:t>
            </a:r>
          </a:p>
          <a:p>
            <a:pPr>
              <a:defRPr/>
            </a:pPr>
            <a:r>
              <a:rPr lang="en-US" altLang="en-US" sz="2000" b="1" dirty="0">
                <a:solidFill>
                  <a:schemeClr val="tx2"/>
                </a:solidFill>
                <a:latin typeface="Georgia" panose="02040502050405020303" pitchFamily="18" charset="0"/>
              </a:rPr>
              <a:t>	</a:t>
            </a:r>
            <a:r>
              <a:rPr lang="en-US" sz="2000" b="1" dirty="0">
                <a:solidFill>
                  <a:schemeClr val="tx2"/>
                </a:solidFill>
                <a:latin typeface="Georgia" panose="02040502050405020303" pitchFamily="18" charset="0"/>
              </a:rPr>
              <a:t>Educational Administration, Planning and Policy</a:t>
            </a:r>
          </a:p>
          <a:p>
            <a:pPr>
              <a:defRPr/>
            </a:pPr>
            <a:r>
              <a:rPr lang="en-US" sz="2000" b="1" dirty="0">
                <a:solidFill>
                  <a:schemeClr val="tx2"/>
                </a:solidFill>
                <a:latin typeface="Georgia" panose="02040502050405020303" pitchFamily="18" charset="0"/>
              </a:rPr>
              <a:t>	Higher Education Administration</a:t>
            </a:r>
          </a:p>
          <a:p>
            <a:pPr>
              <a:defRPr/>
            </a:pPr>
            <a:r>
              <a:rPr lang="en-US" sz="2000" b="1" dirty="0">
                <a:solidFill>
                  <a:schemeClr val="tx2"/>
                </a:solidFill>
                <a:latin typeface="Georgia" panose="02040502050405020303" pitchFamily="18" charset="0"/>
              </a:rPr>
              <a:t>	Teaching of English as a Foreign Language</a:t>
            </a:r>
          </a:p>
          <a:p>
            <a:pPr>
              <a:defRPr/>
            </a:pPr>
            <a:endParaRPr lang="en-US" sz="2000" b="1" dirty="0">
              <a:solidFill>
                <a:schemeClr val="tx2"/>
              </a:solidFill>
              <a:latin typeface="Georgia" panose="02040502050405020303" pitchFamily="18" charset="0"/>
            </a:endParaRPr>
          </a:p>
          <a:p>
            <a:pPr>
              <a:defRPr/>
            </a:pPr>
            <a:endParaRPr lang="en-US" sz="2000" b="1" dirty="0">
              <a:solidFill>
                <a:schemeClr val="tx2"/>
              </a:solidFill>
              <a:latin typeface="Georgia" panose="02040502050405020303" pitchFamily="18" charset="0"/>
            </a:endParaRPr>
          </a:p>
          <a:p>
            <a:pPr marL="457200" indent="-457200">
              <a:buFont typeface="Wingdings" panose="05000000000000000000" pitchFamily="2" charset="2"/>
              <a:buChar char="§"/>
              <a:defRPr/>
            </a:pPr>
            <a:r>
              <a:rPr lang="en-US" altLang="en-US" sz="2000" b="1" dirty="0">
                <a:solidFill>
                  <a:schemeClr val="tx2"/>
                </a:solidFill>
                <a:latin typeface="Georgia" panose="02040502050405020303" pitchFamily="18" charset="0"/>
              </a:rPr>
              <a:t>Public Health</a:t>
            </a:r>
          </a:p>
          <a:p>
            <a:pPr>
              <a:defRPr/>
            </a:pPr>
            <a:r>
              <a:rPr lang="en-US" altLang="en-US" sz="2000" b="1" dirty="0">
                <a:solidFill>
                  <a:schemeClr val="tx2"/>
                </a:solidFill>
                <a:latin typeface="Georgia" panose="02040502050405020303" pitchFamily="18" charset="0"/>
              </a:rPr>
              <a:t>	</a:t>
            </a:r>
            <a:r>
              <a:rPr lang="en-US" sz="2000" b="1" dirty="0">
                <a:solidFill>
                  <a:schemeClr val="tx2"/>
                </a:solidFill>
                <a:latin typeface="Georgia" panose="02040502050405020303" pitchFamily="18" charset="0"/>
              </a:rPr>
              <a:t>Public Health Policy and Management</a:t>
            </a:r>
          </a:p>
          <a:p>
            <a:pPr>
              <a:defRPr/>
            </a:pPr>
            <a:r>
              <a:rPr lang="en-US" sz="2000" b="1" dirty="0">
                <a:solidFill>
                  <a:schemeClr val="tx2"/>
                </a:solidFill>
                <a:latin typeface="Georgia" panose="02040502050405020303" pitchFamily="18" charset="0"/>
              </a:rPr>
              <a:t>	HIV/AIDS Policy and Prevention</a:t>
            </a:r>
          </a:p>
          <a:p>
            <a:pPr>
              <a:defRPr/>
            </a:pPr>
            <a:r>
              <a:rPr lang="en-US" sz="2000" b="1" dirty="0">
                <a:solidFill>
                  <a:schemeClr val="tx2"/>
                </a:solidFill>
                <a:latin typeface="Georgia" panose="02040502050405020303" pitchFamily="18" charset="0"/>
              </a:rPr>
              <a:t>	Substance Abuse Education, Treatment and Prevention</a:t>
            </a:r>
          </a:p>
          <a:p>
            <a:pPr>
              <a:defRPr/>
            </a:pPr>
            <a:endParaRPr lang="en-US" altLang="en-US" sz="2000" b="1" dirty="0">
              <a:solidFill>
                <a:schemeClr val="tx2"/>
              </a:solidFill>
            </a:endParaRPr>
          </a:p>
          <a:p>
            <a:pPr marL="457200" indent="-457200">
              <a:buFont typeface="Wingdings" panose="05000000000000000000" pitchFamily="2" charset="2"/>
              <a:buChar char="§"/>
              <a:defRPr/>
            </a:pPr>
            <a:endParaRPr lang="en-US" altLang="en-US" sz="2000" b="1" dirty="0">
              <a:solidFill>
                <a:schemeClr val="tx2"/>
              </a:solidFill>
            </a:endParaRPr>
          </a:p>
          <a:p>
            <a:pPr>
              <a:defRPr/>
            </a:pPr>
            <a:endParaRPr lang="en-US" sz="2000" b="1" dirty="0">
              <a:solidFill>
                <a:schemeClr val="tx2"/>
              </a:solidFill>
            </a:endParaRPr>
          </a:p>
          <a:p>
            <a:pPr marL="457200" indent="-457200">
              <a:buFont typeface="Wingdings" panose="05000000000000000000" pitchFamily="2" charset="2"/>
              <a:buChar char="§"/>
              <a:defRPr/>
            </a:pPr>
            <a:endParaRPr lang="en-US" altLang="en-US" sz="2000" b="1" dirty="0">
              <a:solidFill>
                <a:schemeClr val="tx2"/>
              </a:solidFill>
              <a:latin typeface="Georgia" panose="02040502050405020303" pitchFamily="18" charset="0"/>
            </a:endParaRPr>
          </a:p>
        </p:txBody>
      </p:sp>
    </p:spTree>
    <p:extLst>
      <p:ext uri="{BB962C8B-B14F-4D97-AF65-F5344CB8AC3E}">
        <p14:creationId xmlns="" xmlns:p14="http://schemas.microsoft.com/office/powerpoint/2010/main" val="45382075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6038"/>
            <a:ext cx="9144000" cy="868362"/>
          </a:xfrm>
        </p:spPr>
        <p:txBody>
          <a:bodyPr>
            <a:noAutofit/>
          </a:bodyPr>
          <a:lstStyle/>
          <a:p>
            <a:r>
              <a:rPr lang="en-US" sz="2800" b="1" dirty="0" smtClean="0">
                <a:latin typeface="Batang" pitchFamily="18" charset="-127"/>
                <a:ea typeface="Batang" pitchFamily="18" charset="-127"/>
              </a:rPr>
              <a:t/>
            </a:r>
            <a:br>
              <a:rPr lang="en-US" sz="2800" b="1" dirty="0" smtClean="0">
                <a:latin typeface="Batang" pitchFamily="18" charset="-127"/>
                <a:ea typeface="Batang" pitchFamily="18" charset="-127"/>
              </a:rPr>
            </a:br>
            <a:r>
              <a:rPr lang="en-US" sz="2800" b="1" dirty="0" smtClean="0">
                <a:solidFill>
                  <a:schemeClr val="bg1"/>
                </a:solidFill>
                <a:latin typeface="Batang" pitchFamily="18" charset="-127"/>
                <a:ea typeface="Batang" pitchFamily="18" charset="-127"/>
              </a:rPr>
              <a:t>The Hubert H. Humphrey Fellowship Program</a:t>
            </a:r>
            <a:r>
              <a:rPr lang="en-US" sz="2700" b="1" dirty="0">
                <a:solidFill>
                  <a:schemeClr val="bg1"/>
                </a:solidFill>
                <a:latin typeface="Batang" pitchFamily="18" charset="-127"/>
                <a:ea typeface="Batang" pitchFamily="18" charset="-127"/>
              </a:rPr>
              <a:t/>
            </a:r>
            <a:br>
              <a:rPr lang="en-US" sz="2700" b="1" dirty="0">
                <a:solidFill>
                  <a:schemeClr val="bg1"/>
                </a:solidFill>
                <a:latin typeface="Batang" pitchFamily="18" charset="-127"/>
                <a:ea typeface="Batang" pitchFamily="18" charset="-127"/>
              </a:rPr>
            </a:br>
            <a:endParaRPr lang="en-US" sz="27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Picture 11"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16"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
        <p:nvSpPr>
          <p:cNvPr id="2" name="Rectangle 1"/>
          <p:cNvSpPr/>
          <p:nvPr/>
        </p:nvSpPr>
        <p:spPr>
          <a:xfrm>
            <a:off x="152400" y="1615619"/>
            <a:ext cx="8839200" cy="4708981"/>
          </a:xfrm>
          <a:prstGeom prst="rect">
            <a:avLst/>
          </a:prstGeom>
        </p:spPr>
        <p:txBody>
          <a:bodyPr wrap="square">
            <a:spAutoFit/>
          </a:bodyPr>
          <a:lstStyle/>
          <a:p>
            <a:pPr>
              <a:defRPr/>
            </a:pPr>
            <a:r>
              <a:rPr lang="en-US" sz="2000" dirty="0" smtClean="0">
                <a:solidFill>
                  <a:schemeClr val="tx2"/>
                </a:solidFill>
                <a:latin typeface="Georgia" panose="02040502050405020303" pitchFamily="18" charset="0"/>
              </a:rPr>
              <a:t>You can visit the Hubert Humphrey Fellowship program website to learn more about the program at:</a:t>
            </a:r>
          </a:p>
          <a:p>
            <a:pPr>
              <a:defRPr/>
            </a:pPr>
            <a:endParaRPr lang="en-US" sz="2000" dirty="0" smtClean="0">
              <a:solidFill>
                <a:schemeClr val="tx2"/>
              </a:solidFill>
              <a:latin typeface="Georgia" panose="02040502050405020303" pitchFamily="18" charset="0"/>
            </a:endParaRPr>
          </a:p>
          <a:p>
            <a:pPr>
              <a:defRPr/>
            </a:pPr>
            <a:r>
              <a:rPr lang="en-US" sz="2000" dirty="0" smtClean="0">
                <a:solidFill>
                  <a:schemeClr val="tx2"/>
                </a:solidFill>
                <a:latin typeface="Georgia" panose="02040502050405020303" pitchFamily="18" charset="0"/>
                <a:hlinkClick r:id="rId17"/>
              </a:rPr>
              <a:t>www.humphreyfellowship.org</a:t>
            </a:r>
            <a:r>
              <a:rPr lang="en-US" sz="2000" dirty="0" smtClean="0">
                <a:solidFill>
                  <a:schemeClr val="tx2"/>
                </a:solidFill>
                <a:latin typeface="Georgia" panose="02040502050405020303" pitchFamily="18" charset="0"/>
              </a:rPr>
              <a:t> </a:t>
            </a:r>
          </a:p>
          <a:p>
            <a:pPr>
              <a:defRPr/>
            </a:pPr>
            <a:endParaRPr lang="en-US" sz="2000" dirty="0" smtClean="0">
              <a:solidFill>
                <a:schemeClr val="tx2"/>
              </a:solidFill>
              <a:latin typeface="Georgia" panose="02040502050405020303" pitchFamily="18" charset="0"/>
            </a:endParaRPr>
          </a:p>
          <a:p>
            <a:pPr>
              <a:defRPr/>
            </a:pPr>
            <a:endParaRPr lang="en-US" sz="2000" dirty="0" smtClean="0">
              <a:solidFill>
                <a:schemeClr val="tx2"/>
              </a:solidFill>
              <a:latin typeface="Georgia" panose="02040502050405020303" pitchFamily="18" charset="0"/>
            </a:endParaRPr>
          </a:p>
          <a:p>
            <a:pPr>
              <a:defRPr/>
            </a:pPr>
            <a:r>
              <a:rPr lang="en-US" sz="2000" dirty="0" smtClean="0">
                <a:solidFill>
                  <a:schemeClr val="tx2"/>
                </a:solidFill>
                <a:latin typeface="Georgia" panose="02040502050405020303" pitchFamily="18" charset="0"/>
              </a:rPr>
              <a:t>The online application can be found at:</a:t>
            </a:r>
          </a:p>
          <a:p>
            <a:pPr>
              <a:defRPr/>
            </a:pPr>
            <a:endParaRPr lang="en-US" sz="2000" dirty="0" smtClean="0">
              <a:solidFill>
                <a:schemeClr val="tx2"/>
              </a:solidFill>
              <a:latin typeface="Georgia" panose="02040502050405020303" pitchFamily="18" charset="0"/>
            </a:endParaRPr>
          </a:p>
          <a:p>
            <a:pPr>
              <a:defRPr/>
            </a:pPr>
            <a:r>
              <a:rPr lang="en-US" sz="2000" dirty="0" smtClean="0">
                <a:solidFill>
                  <a:schemeClr val="tx2"/>
                </a:solidFill>
                <a:latin typeface="Georgia" panose="02040502050405020303" pitchFamily="18" charset="0"/>
                <a:hlinkClick r:id="rId18"/>
              </a:rPr>
              <a:t>https://iie.embark.com/apply/humphreyfellowship2019</a:t>
            </a:r>
            <a:r>
              <a:rPr lang="en-US" sz="2000" dirty="0" smtClean="0">
                <a:solidFill>
                  <a:schemeClr val="tx2"/>
                </a:solidFill>
                <a:latin typeface="Georgia" panose="02040502050405020303" pitchFamily="18" charset="0"/>
              </a:rPr>
              <a:t> </a:t>
            </a:r>
          </a:p>
          <a:p>
            <a:pPr>
              <a:defRPr/>
            </a:pPr>
            <a:endParaRPr lang="en-US" sz="2000" dirty="0" smtClean="0">
              <a:solidFill>
                <a:schemeClr val="tx2"/>
              </a:solidFill>
              <a:latin typeface="Georgia" panose="02040502050405020303" pitchFamily="18" charset="0"/>
            </a:endParaRPr>
          </a:p>
          <a:p>
            <a:pPr>
              <a:defRPr/>
            </a:pPr>
            <a:endParaRPr lang="en-US" sz="2000" dirty="0">
              <a:solidFill>
                <a:schemeClr val="tx2"/>
              </a:solidFill>
              <a:latin typeface="Georgia" panose="02040502050405020303" pitchFamily="18" charset="0"/>
            </a:endParaRPr>
          </a:p>
          <a:p>
            <a:pPr>
              <a:defRPr/>
            </a:pPr>
            <a:endParaRPr lang="en-US" altLang="en-US" sz="2000" b="1" dirty="0">
              <a:solidFill>
                <a:schemeClr val="tx2"/>
              </a:solidFill>
            </a:endParaRPr>
          </a:p>
          <a:p>
            <a:pPr marL="457200" indent="-457200">
              <a:buFont typeface="Wingdings" panose="05000000000000000000" pitchFamily="2" charset="2"/>
              <a:buChar char="§"/>
              <a:defRPr/>
            </a:pPr>
            <a:endParaRPr lang="en-US" altLang="en-US" sz="2000" b="1" dirty="0">
              <a:solidFill>
                <a:schemeClr val="tx2"/>
              </a:solidFill>
            </a:endParaRPr>
          </a:p>
          <a:p>
            <a:pPr>
              <a:defRPr/>
            </a:pPr>
            <a:endParaRPr lang="en-US" sz="2000" b="1" dirty="0">
              <a:solidFill>
                <a:schemeClr val="tx2"/>
              </a:solidFill>
            </a:endParaRPr>
          </a:p>
          <a:p>
            <a:pPr marL="457200" indent="-457200">
              <a:buFont typeface="Wingdings" panose="05000000000000000000" pitchFamily="2" charset="2"/>
              <a:buChar char="§"/>
              <a:defRPr/>
            </a:pPr>
            <a:endParaRPr lang="en-US" altLang="en-US" sz="2000" b="1" dirty="0">
              <a:solidFill>
                <a:schemeClr val="tx2"/>
              </a:solidFill>
              <a:latin typeface="Georgia" panose="02040502050405020303" pitchFamily="18" charset="0"/>
            </a:endParaRPr>
          </a:p>
        </p:txBody>
      </p:sp>
    </p:spTree>
    <p:extLst>
      <p:ext uri="{BB962C8B-B14F-4D97-AF65-F5344CB8AC3E}">
        <p14:creationId xmlns="" xmlns:p14="http://schemas.microsoft.com/office/powerpoint/2010/main" val="45382075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868362"/>
          </a:xfrm>
        </p:spPr>
        <p:txBody>
          <a:bodyPr>
            <a:noAutofit/>
          </a:bodyPr>
          <a:lstStyle/>
          <a:p>
            <a:r>
              <a:rPr lang="en-US" sz="2800" b="1" dirty="0" smtClean="0">
                <a:latin typeface="Batang" pitchFamily="18" charset="-127"/>
                <a:ea typeface="Batang" pitchFamily="18" charset="-127"/>
              </a:rPr>
              <a:t/>
            </a:r>
            <a:br>
              <a:rPr lang="en-US" sz="2800" b="1" dirty="0" smtClean="0">
                <a:latin typeface="Batang" pitchFamily="18" charset="-127"/>
                <a:ea typeface="Batang" pitchFamily="18" charset="-127"/>
              </a:rPr>
            </a:br>
            <a:r>
              <a:rPr lang="en-US" sz="2800" b="1" dirty="0" smtClean="0">
                <a:solidFill>
                  <a:schemeClr val="bg1"/>
                </a:solidFill>
                <a:latin typeface="Batang" pitchFamily="18" charset="-127"/>
                <a:ea typeface="Batang" pitchFamily="18" charset="-127"/>
              </a:rPr>
              <a:t>U.S. MISSION GOALS </a:t>
            </a:r>
            <a:endParaRPr lang="en-US" sz="27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Picture 11"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16"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
        <p:nvSpPr>
          <p:cNvPr id="2" name="Rectangle 1"/>
          <p:cNvSpPr/>
          <p:nvPr/>
        </p:nvSpPr>
        <p:spPr>
          <a:xfrm>
            <a:off x="152400" y="831184"/>
            <a:ext cx="8839200" cy="5770811"/>
          </a:xfrm>
          <a:prstGeom prst="rect">
            <a:avLst/>
          </a:prstGeom>
        </p:spPr>
        <p:txBody>
          <a:bodyPr wrap="square">
            <a:spAutoFit/>
          </a:bodyPr>
          <a:lstStyle/>
          <a:p>
            <a:pPr algn="ctr">
              <a:lnSpc>
                <a:spcPct val="150000"/>
              </a:lnSpc>
            </a:pPr>
            <a:r>
              <a:rPr lang="en-US" sz="1900" b="1" dirty="0" smtClean="0">
                <a:solidFill>
                  <a:schemeClr val="tx2"/>
                </a:solidFill>
                <a:latin typeface="Georgia" panose="02040502050405020303" pitchFamily="18" charset="0"/>
              </a:rPr>
              <a:t>Areas </a:t>
            </a:r>
            <a:r>
              <a:rPr lang="en-US" sz="1900" b="1" dirty="0">
                <a:solidFill>
                  <a:schemeClr val="tx2"/>
                </a:solidFill>
                <a:latin typeface="Georgia" panose="02040502050405020303" pitchFamily="18" charset="0"/>
              </a:rPr>
              <a:t>of </a:t>
            </a:r>
            <a:r>
              <a:rPr lang="en-US" sz="1900" b="1" dirty="0" smtClean="0">
                <a:solidFill>
                  <a:schemeClr val="tx2"/>
                </a:solidFill>
                <a:latin typeface="Georgia" panose="02040502050405020303" pitchFamily="18" charset="0"/>
              </a:rPr>
              <a:t>study/research  </a:t>
            </a:r>
            <a:r>
              <a:rPr lang="en-US" sz="1900" b="1" dirty="0">
                <a:solidFill>
                  <a:schemeClr val="tx2"/>
                </a:solidFill>
                <a:latin typeface="Georgia" panose="02040502050405020303" pitchFamily="18" charset="0"/>
              </a:rPr>
              <a:t>related to </a:t>
            </a:r>
            <a:endParaRPr lang="en-US" sz="1900" b="1" dirty="0" smtClean="0">
              <a:solidFill>
                <a:schemeClr val="tx2"/>
              </a:solidFill>
              <a:latin typeface="Georgia" panose="02040502050405020303" pitchFamily="18" charset="0"/>
            </a:endParaRPr>
          </a:p>
          <a:p>
            <a:pPr algn="ctr">
              <a:lnSpc>
                <a:spcPct val="150000"/>
              </a:lnSpc>
            </a:pPr>
            <a:r>
              <a:rPr lang="en-US" sz="1900" b="1" dirty="0" smtClean="0">
                <a:solidFill>
                  <a:schemeClr val="tx2"/>
                </a:solidFill>
                <a:latin typeface="Georgia" panose="02040502050405020303" pitchFamily="18" charset="0"/>
              </a:rPr>
              <a:t>U.S</a:t>
            </a:r>
            <a:r>
              <a:rPr lang="en-US" sz="1900" b="1" dirty="0">
                <a:solidFill>
                  <a:schemeClr val="tx2"/>
                </a:solidFill>
                <a:latin typeface="Georgia" panose="02040502050405020303" pitchFamily="18" charset="0"/>
              </a:rPr>
              <a:t>. Mission objectives </a:t>
            </a:r>
            <a:r>
              <a:rPr lang="en-US" sz="1900" b="1" dirty="0" smtClean="0">
                <a:solidFill>
                  <a:schemeClr val="tx2"/>
                </a:solidFill>
                <a:latin typeface="Georgia" panose="02040502050405020303" pitchFamily="18" charset="0"/>
              </a:rPr>
              <a:t>are </a:t>
            </a:r>
            <a:r>
              <a:rPr lang="en-US" sz="1900" b="1" dirty="0">
                <a:solidFill>
                  <a:schemeClr val="tx2"/>
                </a:solidFill>
                <a:latin typeface="Georgia" panose="02040502050405020303" pitchFamily="18" charset="0"/>
              </a:rPr>
              <a:t>given </a:t>
            </a:r>
            <a:r>
              <a:rPr lang="en-US" sz="1900" b="1" dirty="0" smtClean="0">
                <a:solidFill>
                  <a:schemeClr val="tx2"/>
                </a:solidFill>
                <a:latin typeface="Georgia" panose="02040502050405020303" pitchFamily="18" charset="0"/>
              </a:rPr>
              <a:t>preference</a:t>
            </a:r>
            <a:r>
              <a:rPr lang="en-US" sz="1900" dirty="0" smtClean="0">
                <a:solidFill>
                  <a:schemeClr val="tx2"/>
                </a:solidFill>
                <a:latin typeface="Georgia" panose="02040502050405020303" pitchFamily="18" charset="0"/>
              </a:rPr>
              <a:t>  </a:t>
            </a:r>
          </a:p>
          <a:p>
            <a:pPr marL="342900" indent="-342900">
              <a:lnSpc>
                <a:spcPct val="150000"/>
              </a:lnSpc>
              <a:buFont typeface="Wingdings" panose="05000000000000000000" pitchFamily="2" charset="2"/>
              <a:buChar char="v"/>
            </a:pPr>
            <a:r>
              <a:rPr lang="en-US" sz="1900" dirty="0">
                <a:solidFill>
                  <a:schemeClr val="tx2"/>
                </a:solidFill>
                <a:latin typeface="Georgia" panose="02040502050405020303" pitchFamily="18" charset="0"/>
              </a:rPr>
              <a:t>Democracy and Good </a:t>
            </a:r>
            <a:r>
              <a:rPr lang="en-US" sz="1900" dirty="0" smtClean="0">
                <a:solidFill>
                  <a:schemeClr val="tx2"/>
                </a:solidFill>
                <a:latin typeface="Georgia" panose="02040502050405020303" pitchFamily="18" charset="0"/>
              </a:rPr>
              <a:t>governance</a:t>
            </a:r>
          </a:p>
          <a:p>
            <a:pPr marL="342900" indent="-342900">
              <a:lnSpc>
                <a:spcPct val="150000"/>
              </a:lnSpc>
              <a:buFont typeface="Wingdings" panose="05000000000000000000" pitchFamily="2" charset="2"/>
              <a:buChar char="v"/>
            </a:pPr>
            <a:r>
              <a:rPr lang="en-US" sz="1900" dirty="0" smtClean="0">
                <a:solidFill>
                  <a:schemeClr val="tx2"/>
                </a:solidFill>
                <a:latin typeface="Georgia" panose="02040502050405020303" pitchFamily="18" charset="0"/>
              </a:rPr>
              <a:t>Education</a:t>
            </a:r>
            <a:endParaRPr lang="en-US" sz="1900" dirty="0">
              <a:solidFill>
                <a:schemeClr val="tx2"/>
              </a:solidFill>
              <a:latin typeface="Georgia" panose="02040502050405020303" pitchFamily="18" charset="0"/>
            </a:endParaRPr>
          </a:p>
          <a:p>
            <a:pPr marL="342900" indent="-342900">
              <a:lnSpc>
                <a:spcPct val="150000"/>
              </a:lnSpc>
              <a:buFont typeface="Wingdings" panose="05000000000000000000" pitchFamily="2" charset="2"/>
              <a:buChar char="v"/>
            </a:pPr>
            <a:r>
              <a:rPr lang="en-US" sz="1900" dirty="0">
                <a:solidFill>
                  <a:schemeClr val="tx2"/>
                </a:solidFill>
                <a:latin typeface="Georgia" panose="02040502050405020303" pitchFamily="18" charset="0"/>
              </a:rPr>
              <a:t>Human rights </a:t>
            </a:r>
          </a:p>
          <a:p>
            <a:pPr marL="342900" indent="-342900">
              <a:lnSpc>
                <a:spcPct val="150000"/>
              </a:lnSpc>
              <a:buFont typeface="Wingdings" panose="05000000000000000000" pitchFamily="2" charset="2"/>
              <a:buChar char="v"/>
            </a:pPr>
            <a:r>
              <a:rPr lang="en-US" sz="1900" dirty="0" smtClean="0">
                <a:solidFill>
                  <a:schemeClr val="tx2"/>
                </a:solidFill>
                <a:latin typeface="Georgia" panose="02040502050405020303" pitchFamily="18" charset="0"/>
              </a:rPr>
              <a:t>Girls and women empowerment</a:t>
            </a:r>
            <a:endParaRPr lang="en-US" sz="1900" dirty="0">
              <a:solidFill>
                <a:schemeClr val="tx2"/>
              </a:solidFill>
              <a:latin typeface="Georgia" panose="02040502050405020303" pitchFamily="18" charset="0"/>
            </a:endParaRPr>
          </a:p>
          <a:p>
            <a:pPr marL="342900" indent="-342900">
              <a:lnSpc>
                <a:spcPct val="150000"/>
              </a:lnSpc>
              <a:buFont typeface="Wingdings" panose="05000000000000000000" pitchFamily="2" charset="2"/>
              <a:buChar char="v"/>
            </a:pPr>
            <a:r>
              <a:rPr lang="en-US" sz="1900" dirty="0">
                <a:solidFill>
                  <a:schemeClr val="tx2"/>
                </a:solidFill>
                <a:latin typeface="Georgia" panose="02040502050405020303" pitchFamily="18" charset="0"/>
              </a:rPr>
              <a:t>Economic prosperity and </a:t>
            </a:r>
            <a:r>
              <a:rPr lang="en-US" sz="1900" dirty="0" smtClean="0">
                <a:solidFill>
                  <a:schemeClr val="tx2"/>
                </a:solidFill>
                <a:latin typeface="Georgia" panose="02040502050405020303" pitchFamily="18" charset="0"/>
              </a:rPr>
              <a:t>security</a:t>
            </a:r>
            <a:endParaRPr lang="en-US" sz="1900" dirty="0">
              <a:solidFill>
                <a:schemeClr val="tx2"/>
              </a:solidFill>
              <a:latin typeface="Georgia" panose="02040502050405020303" pitchFamily="18" charset="0"/>
            </a:endParaRPr>
          </a:p>
          <a:p>
            <a:pPr marL="342900" indent="-342900">
              <a:lnSpc>
                <a:spcPct val="150000"/>
              </a:lnSpc>
              <a:buFont typeface="Wingdings" panose="05000000000000000000" pitchFamily="2" charset="2"/>
              <a:buChar char="v"/>
            </a:pPr>
            <a:r>
              <a:rPr lang="en-US" sz="1900" dirty="0">
                <a:solidFill>
                  <a:schemeClr val="tx2"/>
                </a:solidFill>
                <a:latin typeface="Georgia" panose="02040502050405020303" pitchFamily="18" charset="0"/>
              </a:rPr>
              <a:t>Regional stability </a:t>
            </a:r>
          </a:p>
          <a:p>
            <a:pPr marL="342900" indent="-342900">
              <a:lnSpc>
                <a:spcPct val="150000"/>
              </a:lnSpc>
              <a:buFont typeface="Wingdings" panose="05000000000000000000" pitchFamily="2" charset="2"/>
              <a:buChar char="v"/>
            </a:pPr>
            <a:r>
              <a:rPr lang="en-US" sz="1900" dirty="0">
                <a:solidFill>
                  <a:schemeClr val="tx2"/>
                </a:solidFill>
                <a:latin typeface="Georgia" panose="02040502050405020303" pitchFamily="18" charset="0"/>
              </a:rPr>
              <a:t>Counter-terrorism </a:t>
            </a:r>
          </a:p>
          <a:p>
            <a:pPr marL="342900" indent="-342900">
              <a:lnSpc>
                <a:spcPct val="150000"/>
              </a:lnSpc>
              <a:buFont typeface="Wingdings" panose="05000000000000000000" pitchFamily="2" charset="2"/>
              <a:buChar char="v"/>
            </a:pPr>
            <a:r>
              <a:rPr lang="en-US" sz="1900" dirty="0">
                <a:solidFill>
                  <a:schemeClr val="tx2"/>
                </a:solidFill>
                <a:latin typeface="Georgia" panose="02040502050405020303" pitchFamily="18" charset="0"/>
              </a:rPr>
              <a:t>Food security</a:t>
            </a:r>
          </a:p>
          <a:p>
            <a:pPr marL="342900" indent="-342900">
              <a:lnSpc>
                <a:spcPct val="150000"/>
              </a:lnSpc>
              <a:buFont typeface="Wingdings" panose="05000000000000000000" pitchFamily="2" charset="2"/>
              <a:buChar char="v"/>
            </a:pPr>
            <a:r>
              <a:rPr lang="en-US" sz="1900" dirty="0">
                <a:solidFill>
                  <a:schemeClr val="tx2"/>
                </a:solidFill>
                <a:latin typeface="Georgia" panose="02040502050405020303" pitchFamily="18" charset="0"/>
              </a:rPr>
              <a:t>Infectious Diseases and </a:t>
            </a:r>
            <a:r>
              <a:rPr lang="en-US" sz="1900" dirty="0" smtClean="0">
                <a:solidFill>
                  <a:schemeClr val="tx2"/>
                </a:solidFill>
                <a:latin typeface="Georgia" panose="02040502050405020303" pitchFamily="18" charset="0"/>
              </a:rPr>
              <a:t>HIV/AIDS</a:t>
            </a:r>
            <a:endParaRPr lang="en-US" sz="1900" dirty="0">
              <a:solidFill>
                <a:schemeClr val="tx2"/>
              </a:solidFill>
              <a:latin typeface="Georgia" panose="02040502050405020303" pitchFamily="18" charset="0"/>
            </a:endParaRPr>
          </a:p>
          <a:p>
            <a:pPr marL="342900" indent="-342900">
              <a:lnSpc>
                <a:spcPct val="150000"/>
              </a:lnSpc>
              <a:buFont typeface="Wingdings" panose="05000000000000000000" pitchFamily="2" charset="2"/>
              <a:buChar char="v"/>
            </a:pPr>
            <a:r>
              <a:rPr lang="en-US" sz="1900" dirty="0">
                <a:solidFill>
                  <a:schemeClr val="tx2"/>
                </a:solidFill>
                <a:latin typeface="Georgia" panose="02040502050405020303" pitchFamily="18" charset="0"/>
              </a:rPr>
              <a:t>Social and environmental issues</a:t>
            </a:r>
          </a:p>
          <a:p>
            <a:pPr marL="457200" indent="-457200">
              <a:lnSpc>
                <a:spcPct val="150000"/>
              </a:lnSpc>
              <a:buFont typeface="Wingdings" panose="05000000000000000000" pitchFamily="2" charset="2"/>
              <a:buChar char="Ø"/>
            </a:pPr>
            <a:endParaRPr lang="en-US" dirty="0">
              <a:latin typeface="Calisto MT" pitchFamily="18" charset="0"/>
            </a:endParaRPr>
          </a:p>
        </p:txBody>
      </p:sp>
      <p:pic>
        <p:nvPicPr>
          <p:cNvPr id="38914" name="Picture 2"/>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5410200" y="2057400"/>
            <a:ext cx="2133600" cy="2133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5219700" y="4267200"/>
            <a:ext cx="2552700" cy="17907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3967947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868362"/>
          </a:xfrm>
        </p:spPr>
        <p:txBody>
          <a:bodyPr>
            <a:noAutofit/>
          </a:bodyPr>
          <a:lstStyle/>
          <a:p>
            <a:r>
              <a:rPr lang="en-US" sz="2800" b="1" dirty="0" smtClean="0">
                <a:latin typeface="Batang" pitchFamily="18" charset="-127"/>
                <a:ea typeface="Batang" pitchFamily="18" charset="-127"/>
              </a:rPr>
              <a:t/>
            </a:r>
            <a:br>
              <a:rPr lang="en-US" sz="2800" b="1" dirty="0" smtClean="0">
                <a:latin typeface="Batang" pitchFamily="18" charset="-127"/>
                <a:ea typeface="Batang" pitchFamily="18" charset="-127"/>
              </a:rPr>
            </a:br>
            <a:r>
              <a:rPr lang="en-US" altLang="en-US" sz="2800" b="1" dirty="0" smtClean="0">
                <a:solidFill>
                  <a:schemeClr val="bg1"/>
                </a:solidFill>
                <a:latin typeface="Batang" panose="02030600000101010101" pitchFamily="18" charset="-127"/>
                <a:ea typeface="Batang" panose="02030600000101010101" pitchFamily="18" charset="-127"/>
              </a:rPr>
              <a:t>HOW DO I APPLY FOR USG FUNDED PROGRAM</a:t>
            </a:r>
            <a:r>
              <a:rPr lang="en-US" sz="2800" b="1" dirty="0" smtClean="0">
                <a:solidFill>
                  <a:schemeClr val="bg1"/>
                </a:solidFill>
                <a:latin typeface="Batang" pitchFamily="18" charset="-127"/>
                <a:ea typeface="Batang" pitchFamily="18" charset="-127"/>
              </a:rPr>
              <a:t> </a:t>
            </a:r>
            <a:endParaRPr lang="en-US" sz="27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Picture 11"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16"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pic>
        <p:nvPicPr>
          <p:cNvPr id="23554" name="Picture 2" descr="http://www.aditieducation.org/attachments/Image/how-to-apply.gif?1431157353202"/>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1602582" y="1101734"/>
            <a:ext cx="5788818" cy="49466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5826418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868362"/>
          </a:xfrm>
        </p:spPr>
        <p:txBody>
          <a:bodyPr>
            <a:noAutofit/>
          </a:bodyPr>
          <a:lstStyle/>
          <a:p>
            <a:r>
              <a:rPr lang="en-US" sz="2800" b="1" dirty="0" smtClean="0">
                <a:latin typeface="Batang" pitchFamily="18" charset="-127"/>
                <a:ea typeface="Batang" pitchFamily="18" charset="-127"/>
              </a:rPr>
              <a:t/>
            </a:r>
            <a:br>
              <a:rPr lang="en-US" sz="2800" b="1" dirty="0" smtClean="0">
                <a:latin typeface="Batang" pitchFamily="18" charset="-127"/>
                <a:ea typeface="Batang" pitchFamily="18" charset="-127"/>
              </a:rPr>
            </a:br>
            <a:r>
              <a:rPr lang="en-US" altLang="en-US" sz="2800" b="1" dirty="0" smtClean="0">
                <a:solidFill>
                  <a:schemeClr val="bg1"/>
                </a:solidFill>
                <a:latin typeface="Batang" panose="02030600000101010101" pitchFamily="18" charset="-127"/>
                <a:ea typeface="Batang" panose="02030600000101010101" pitchFamily="18" charset="-127"/>
              </a:rPr>
              <a:t>APPLYING FOR THE FULBRIGHT PROGRAM</a:t>
            </a:r>
            <a:r>
              <a:rPr lang="en-US" sz="2800" b="1" dirty="0" smtClean="0">
                <a:solidFill>
                  <a:schemeClr val="bg1"/>
                </a:solidFill>
                <a:latin typeface="Batang" pitchFamily="18" charset="-127"/>
                <a:ea typeface="Batang" pitchFamily="18" charset="-127"/>
              </a:rPr>
              <a:t> </a:t>
            </a:r>
            <a:endParaRPr lang="en-US" sz="27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Picture 11"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16"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pic>
        <p:nvPicPr>
          <p:cNvPr id="18" name="Picture 17" descr="http://www.compulogics.com/images/projects/Consultation.jpg"/>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2819401" y="4406524"/>
            <a:ext cx="3047999" cy="153707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52400" y="762000"/>
            <a:ext cx="8839200" cy="3693319"/>
          </a:xfrm>
          <a:prstGeom prst="rect">
            <a:avLst/>
          </a:prstGeom>
        </p:spPr>
        <p:txBody>
          <a:bodyPr wrap="square">
            <a:spAutoFit/>
          </a:bodyPr>
          <a:lstStyle/>
          <a:p>
            <a:pPr marL="457200" indent="-457200">
              <a:buFont typeface="Wingdings" panose="05000000000000000000" pitchFamily="2" charset="2"/>
              <a:buChar char="Ø"/>
            </a:pPr>
            <a:endParaRPr lang="en-US" dirty="0">
              <a:latin typeface="Calisto MT" pitchFamily="18" charset="0"/>
            </a:endParaRPr>
          </a:p>
          <a:p>
            <a:pPr marL="457200" indent="-457200">
              <a:lnSpc>
                <a:spcPct val="150000"/>
              </a:lnSpc>
              <a:buFont typeface="Wingdings" panose="05000000000000000000" pitchFamily="2" charset="2"/>
              <a:buChar char="Ø"/>
            </a:pPr>
            <a:r>
              <a:rPr lang="en-US" dirty="0" smtClean="0">
                <a:solidFill>
                  <a:schemeClr val="tx2"/>
                </a:solidFill>
                <a:latin typeface="Georgia" panose="02040502050405020303" pitchFamily="18" charset="0"/>
              </a:rPr>
              <a:t>The competition for the Fulbright grants is merit-based.</a:t>
            </a:r>
          </a:p>
          <a:p>
            <a:pPr marL="457200" indent="-457200">
              <a:lnSpc>
                <a:spcPct val="150000"/>
              </a:lnSpc>
              <a:buFont typeface="Wingdings" panose="05000000000000000000" pitchFamily="2" charset="2"/>
              <a:buChar char="Ø"/>
            </a:pPr>
            <a:r>
              <a:rPr lang="en-US" dirty="0" smtClean="0">
                <a:solidFill>
                  <a:schemeClr val="tx2"/>
                </a:solidFill>
                <a:latin typeface="Georgia" panose="02040502050405020303" pitchFamily="18" charset="0"/>
              </a:rPr>
              <a:t>Candidates are selected based on variety of factors, that may include (but not limited to) academic qualification, project feasibility, personal leadership ability, and available grant funds.</a:t>
            </a:r>
          </a:p>
          <a:p>
            <a:pPr marL="457200" indent="-457200">
              <a:lnSpc>
                <a:spcPct val="150000"/>
              </a:lnSpc>
              <a:buFont typeface="Wingdings" panose="05000000000000000000" pitchFamily="2" charset="2"/>
              <a:buChar char="Ø"/>
            </a:pPr>
            <a:r>
              <a:rPr lang="en-US" dirty="0" smtClean="0">
                <a:solidFill>
                  <a:schemeClr val="tx2"/>
                </a:solidFill>
                <a:latin typeface="Georgia" panose="02040502050405020303" pitchFamily="18" charset="0"/>
              </a:rPr>
              <a:t>The Fulbright program’s application process is lengthy and rigorous.</a:t>
            </a:r>
          </a:p>
          <a:p>
            <a:pPr marL="457200" indent="-457200">
              <a:lnSpc>
                <a:spcPct val="150000"/>
              </a:lnSpc>
              <a:buFont typeface="Wingdings" panose="05000000000000000000" pitchFamily="2" charset="2"/>
              <a:buChar char="Ø"/>
            </a:pPr>
            <a:r>
              <a:rPr lang="en-US" dirty="0" smtClean="0">
                <a:solidFill>
                  <a:schemeClr val="tx2"/>
                </a:solidFill>
                <a:latin typeface="Georgia" panose="02040502050405020303" pitchFamily="18" charset="0"/>
              </a:rPr>
              <a:t>Prospective applicants are encouraged to consider carefully their intentions, goals, future plans and prospective projects before applying for a grant.</a:t>
            </a:r>
            <a:endParaRPr lang="en-US" dirty="0">
              <a:solidFill>
                <a:schemeClr val="tx2"/>
              </a:solidFill>
              <a:latin typeface="Georgia" panose="02040502050405020303" pitchFamily="18" charset="0"/>
            </a:endParaRPr>
          </a:p>
          <a:p>
            <a:pPr marL="457200" indent="-457200">
              <a:lnSpc>
                <a:spcPct val="150000"/>
              </a:lnSpc>
              <a:buFont typeface="Wingdings" panose="05000000000000000000" pitchFamily="2" charset="2"/>
              <a:buChar char="Ø"/>
            </a:pPr>
            <a:r>
              <a:rPr lang="en-US" dirty="0">
                <a:solidFill>
                  <a:schemeClr val="tx2"/>
                </a:solidFill>
                <a:latin typeface="Georgia" panose="02040502050405020303" pitchFamily="18" charset="0"/>
              </a:rPr>
              <a:t>Consult Fulbright alumni for guidance and advice.</a:t>
            </a:r>
          </a:p>
        </p:txBody>
      </p:sp>
    </p:spTree>
    <p:extLst>
      <p:ext uri="{BB962C8B-B14F-4D97-AF65-F5344CB8AC3E}">
        <p14:creationId xmlns="" xmlns:p14="http://schemas.microsoft.com/office/powerpoint/2010/main" val="373339914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868362"/>
          </a:xfrm>
        </p:spPr>
        <p:txBody>
          <a:bodyPr>
            <a:noAutofit/>
          </a:bodyPr>
          <a:lstStyle/>
          <a:p>
            <a:r>
              <a:rPr lang="en-US" sz="2800" b="1" dirty="0" smtClean="0">
                <a:latin typeface="Batang" pitchFamily="18" charset="-127"/>
                <a:ea typeface="Batang" pitchFamily="18" charset="-127"/>
              </a:rPr>
              <a:t/>
            </a:r>
            <a:br>
              <a:rPr lang="en-US" sz="2800" b="1" dirty="0" smtClean="0">
                <a:latin typeface="Batang" pitchFamily="18" charset="-127"/>
                <a:ea typeface="Batang" pitchFamily="18" charset="-127"/>
              </a:rPr>
            </a:br>
            <a:r>
              <a:rPr lang="en-US" sz="2800" b="1" dirty="0">
                <a:solidFill>
                  <a:schemeClr val="bg1"/>
                </a:solidFill>
                <a:latin typeface="Batang" panose="02030600000101010101" pitchFamily="18" charset="-127"/>
                <a:ea typeface="Batang" panose="02030600000101010101" pitchFamily="18" charset="-127"/>
              </a:rPr>
              <a:t>FORMAT OF </a:t>
            </a:r>
            <a:r>
              <a:rPr lang="en-US" sz="2800" b="1" dirty="0" smtClean="0">
                <a:solidFill>
                  <a:schemeClr val="bg1"/>
                </a:solidFill>
                <a:latin typeface="Batang" panose="02030600000101010101" pitchFamily="18" charset="-127"/>
                <a:ea typeface="Batang" panose="02030600000101010101" pitchFamily="18" charset="-127"/>
              </a:rPr>
              <a:t>RESEARCH &amp; PROJECT PROPOSAL </a:t>
            </a:r>
            <a:endParaRPr lang="en-US" sz="2800" b="1" dirty="0">
              <a:solidFill>
                <a:schemeClr val="bg1"/>
              </a:solidFill>
              <a:latin typeface="Batang" panose="02030600000101010101" pitchFamily="18" charset="-127"/>
              <a:ea typeface="Batang" panose="02030600000101010101"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3400" y="540633"/>
            <a:ext cx="8153400" cy="5555367"/>
          </a:xfrm>
          <a:prstGeom prst="rect">
            <a:avLst/>
          </a:prstGeom>
          <a:noFill/>
        </p:spPr>
        <p:txBody>
          <a:bodyPr wrap="square" rtlCol="0">
            <a:spAutoFit/>
          </a:bodyPr>
          <a:lstStyle/>
          <a:p>
            <a:pPr>
              <a:lnSpc>
                <a:spcPct val="200000"/>
              </a:lnSpc>
            </a:pPr>
            <a:endParaRPr lang="en-US" sz="1200" dirty="0">
              <a:latin typeface="Calisto MT" pitchFamily="18" charset="0"/>
            </a:endParaRPr>
          </a:p>
          <a:p>
            <a:pPr marL="457200" lvl="0" indent="-457200">
              <a:buFont typeface="Wingdings" panose="05000000000000000000" pitchFamily="2" charset="2"/>
              <a:buChar char="Ø"/>
            </a:pPr>
            <a:endParaRPr lang="en-US" sz="700" dirty="0" smtClean="0">
              <a:solidFill>
                <a:prstClr val="black"/>
              </a:solidFill>
              <a:latin typeface="Calisto MT" pitchFamily="18" charset="0"/>
            </a:endParaRPr>
          </a:p>
          <a:p>
            <a:pPr marL="457200" indent="-457200">
              <a:lnSpc>
                <a:spcPct val="200000"/>
              </a:lnSpc>
              <a:buFont typeface="Wingdings" panose="05000000000000000000" pitchFamily="2" charset="2"/>
              <a:buChar char="Ø"/>
            </a:pPr>
            <a:r>
              <a:rPr lang="en-US" dirty="0" smtClean="0">
                <a:solidFill>
                  <a:schemeClr val="tx2"/>
                </a:solidFill>
                <a:latin typeface="Georgia" panose="02040502050405020303" pitchFamily="18" charset="0"/>
              </a:rPr>
              <a:t>Background  of the research</a:t>
            </a:r>
            <a:endParaRPr lang="en-US" dirty="0">
              <a:solidFill>
                <a:schemeClr val="tx2"/>
              </a:solidFill>
              <a:latin typeface="Georgia" panose="02040502050405020303" pitchFamily="18" charset="0"/>
            </a:endParaRPr>
          </a:p>
          <a:p>
            <a:pPr marL="457200" indent="-457200">
              <a:lnSpc>
                <a:spcPct val="200000"/>
              </a:lnSpc>
              <a:buFont typeface="Wingdings" panose="05000000000000000000" pitchFamily="2" charset="2"/>
              <a:buChar char="Ø"/>
            </a:pPr>
            <a:r>
              <a:rPr lang="en-US" dirty="0" smtClean="0">
                <a:solidFill>
                  <a:schemeClr val="tx2"/>
                </a:solidFill>
                <a:latin typeface="Georgia" panose="02040502050405020303" pitchFamily="18" charset="0"/>
              </a:rPr>
              <a:t>Research objectives </a:t>
            </a:r>
            <a:endParaRPr lang="en-US" dirty="0">
              <a:solidFill>
                <a:schemeClr val="tx2"/>
              </a:solidFill>
              <a:latin typeface="Georgia" panose="02040502050405020303" pitchFamily="18" charset="0"/>
            </a:endParaRPr>
          </a:p>
          <a:p>
            <a:pPr marL="457200" indent="-457200">
              <a:lnSpc>
                <a:spcPct val="200000"/>
              </a:lnSpc>
              <a:buFont typeface="Wingdings" panose="05000000000000000000" pitchFamily="2" charset="2"/>
              <a:buChar char="Ø"/>
            </a:pPr>
            <a:r>
              <a:rPr lang="en-US" dirty="0" smtClean="0">
                <a:solidFill>
                  <a:schemeClr val="tx2"/>
                </a:solidFill>
                <a:latin typeface="Georgia" panose="02040502050405020303" pitchFamily="18" charset="0"/>
              </a:rPr>
              <a:t>Significance of the research</a:t>
            </a:r>
            <a:endParaRPr lang="en-US" dirty="0">
              <a:solidFill>
                <a:schemeClr val="tx2"/>
              </a:solidFill>
              <a:latin typeface="Georgia" panose="02040502050405020303" pitchFamily="18" charset="0"/>
            </a:endParaRPr>
          </a:p>
          <a:p>
            <a:pPr marL="457200" indent="-457200">
              <a:lnSpc>
                <a:spcPct val="200000"/>
              </a:lnSpc>
              <a:buFont typeface="Wingdings" panose="05000000000000000000" pitchFamily="2" charset="2"/>
              <a:buChar char="Ø"/>
            </a:pPr>
            <a:r>
              <a:rPr lang="en-US" dirty="0" smtClean="0">
                <a:solidFill>
                  <a:schemeClr val="tx2"/>
                </a:solidFill>
                <a:latin typeface="Georgia" panose="02040502050405020303" pitchFamily="18" charset="0"/>
              </a:rPr>
              <a:t>Methodology</a:t>
            </a:r>
            <a:endParaRPr lang="en-US" dirty="0">
              <a:solidFill>
                <a:schemeClr val="tx2"/>
              </a:solidFill>
              <a:latin typeface="Georgia" panose="02040502050405020303" pitchFamily="18" charset="0"/>
            </a:endParaRPr>
          </a:p>
          <a:p>
            <a:pPr marL="457200" indent="-457200">
              <a:lnSpc>
                <a:spcPct val="200000"/>
              </a:lnSpc>
              <a:buFont typeface="Wingdings" panose="05000000000000000000" pitchFamily="2" charset="2"/>
              <a:buChar char="Ø"/>
            </a:pPr>
            <a:r>
              <a:rPr lang="en-US" dirty="0" smtClean="0">
                <a:solidFill>
                  <a:schemeClr val="tx2"/>
                </a:solidFill>
                <a:latin typeface="Georgia" panose="02040502050405020303" pitchFamily="18" charset="0"/>
              </a:rPr>
              <a:t>Justification </a:t>
            </a:r>
            <a:r>
              <a:rPr lang="en-US" dirty="0">
                <a:solidFill>
                  <a:schemeClr val="tx2"/>
                </a:solidFill>
                <a:latin typeface="Georgia" panose="02040502050405020303" pitchFamily="18" charset="0"/>
              </a:rPr>
              <a:t>for conducting </a:t>
            </a:r>
            <a:r>
              <a:rPr lang="en-US" dirty="0" smtClean="0">
                <a:solidFill>
                  <a:schemeClr val="tx2"/>
                </a:solidFill>
                <a:latin typeface="Georgia" panose="02040502050405020303" pitchFamily="18" charset="0"/>
              </a:rPr>
              <a:t>the </a:t>
            </a:r>
            <a:r>
              <a:rPr lang="en-US" dirty="0">
                <a:solidFill>
                  <a:schemeClr val="tx2"/>
                </a:solidFill>
                <a:latin typeface="Georgia" panose="02040502050405020303" pitchFamily="18" charset="0"/>
              </a:rPr>
              <a:t>research/project in the U.S. </a:t>
            </a:r>
          </a:p>
          <a:p>
            <a:pPr marL="457200" indent="-457200">
              <a:lnSpc>
                <a:spcPct val="200000"/>
              </a:lnSpc>
              <a:buFont typeface="Wingdings" panose="05000000000000000000" pitchFamily="2" charset="2"/>
              <a:buChar char="Ø"/>
            </a:pPr>
            <a:r>
              <a:rPr lang="en-US" dirty="0" smtClean="0">
                <a:solidFill>
                  <a:schemeClr val="tx2"/>
                </a:solidFill>
                <a:latin typeface="Georgia" panose="02040502050405020303" pitchFamily="18" charset="0"/>
              </a:rPr>
              <a:t>Feasibility of conducting the research </a:t>
            </a:r>
            <a:r>
              <a:rPr lang="en-US" dirty="0">
                <a:solidFill>
                  <a:schemeClr val="tx2"/>
                </a:solidFill>
                <a:latin typeface="Georgia" panose="02040502050405020303" pitchFamily="18" charset="0"/>
              </a:rPr>
              <a:t>within </a:t>
            </a:r>
            <a:r>
              <a:rPr lang="en-US" dirty="0" smtClean="0">
                <a:solidFill>
                  <a:schemeClr val="tx2"/>
                </a:solidFill>
                <a:latin typeface="Georgia" panose="02040502050405020303" pitchFamily="18" charset="0"/>
              </a:rPr>
              <a:t>the time frame</a:t>
            </a:r>
          </a:p>
          <a:p>
            <a:pPr marL="457200" indent="-457200">
              <a:lnSpc>
                <a:spcPct val="200000"/>
              </a:lnSpc>
              <a:buFont typeface="Wingdings" panose="05000000000000000000" pitchFamily="2" charset="2"/>
              <a:buChar char="Ø"/>
            </a:pPr>
            <a:r>
              <a:rPr lang="en-US" dirty="0">
                <a:solidFill>
                  <a:schemeClr val="tx2"/>
                </a:solidFill>
                <a:latin typeface="Georgia" panose="02040502050405020303" pitchFamily="18" charset="0"/>
              </a:rPr>
              <a:t>Planned activities and anticipated </a:t>
            </a:r>
            <a:r>
              <a:rPr lang="en-US" dirty="0" smtClean="0">
                <a:solidFill>
                  <a:schemeClr val="tx2"/>
                </a:solidFill>
                <a:latin typeface="Georgia" panose="02040502050405020303" pitchFamily="18" charset="0"/>
              </a:rPr>
              <a:t>outcomes </a:t>
            </a:r>
          </a:p>
          <a:p>
            <a:pPr marL="457200" indent="-457200">
              <a:lnSpc>
                <a:spcPct val="200000"/>
              </a:lnSpc>
              <a:buFont typeface="Wingdings" panose="05000000000000000000" pitchFamily="2" charset="2"/>
              <a:buChar char="Ø"/>
            </a:pPr>
            <a:r>
              <a:rPr lang="en-US" dirty="0">
                <a:solidFill>
                  <a:schemeClr val="tx2"/>
                </a:solidFill>
                <a:latin typeface="Georgia" panose="02040502050405020303" pitchFamily="18" charset="0"/>
              </a:rPr>
              <a:t>Evaluation and </a:t>
            </a:r>
            <a:r>
              <a:rPr lang="en-US" dirty="0" smtClean="0">
                <a:solidFill>
                  <a:schemeClr val="tx2"/>
                </a:solidFill>
                <a:latin typeface="Georgia" panose="02040502050405020303" pitchFamily="18" charset="0"/>
              </a:rPr>
              <a:t>dissemination of the findings</a:t>
            </a:r>
            <a:endParaRPr lang="en-US" dirty="0">
              <a:solidFill>
                <a:schemeClr val="tx2"/>
              </a:solidFill>
              <a:latin typeface="Georgia" panose="02040502050405020303" pitchFamily="18" charset="0"/>
            </a:endParaRPr>
          </a:p>
          <a:p>
            <a:pPr marL="457200" indent="-457200">
              <a:lnSpc>
                <a:spcPct val="200000"/>
              </a:lnSpc>
              <a:buFont typeface="Wingdings" panose="05000000000000000000" pitchFamily="2" charset="2"/>
              <a:buChar char="Ø"/>
            </a:pPr>
            <a:r>
              <a:rPr lang="en-US" dirty="0">
                <a:solidFill>
                  <a:schemeClr val="tx2"/>
                </a:solidFill>
                <a:latin typeface="Georgia" panose="02040502050405020303" pitchFamily="18" charset="0"/>
              </a:rPr>
              <a:t>English </a:t>
            </a:r>
            <a:r>
              <a:rPr lang="en-US" dirty="0" smtClean="0">
                <a:solidFill>
                  <a:schemeClr val="tx2"/>
                </a:solidFill>
                <a:latin typeface="Georgia" panose="02040502050405020303" pitchFamily="18" charset="0"/>
              </a:rPr>
              <a:t>Proficiency</a:t>
            </a:r>
            <a:endParaRPr lang="en-US" dirty="0">
              <a:solidFill>
                <a:schemeClr val="tx2"/>
              </a:solidFill>
              <a:latin typeface="Georgia" panose="02040502050405020303" pitchFamily="18" charset="0"/>
            </a:endParaRPr>
          </a:p>
        </p:txBody>
      </p:sp>
      <p:pic>
        <p:nvPicPr>
          <p:cNvPr id="12" name="Picture 11"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16"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Tree>
    <p:extLst>
      <p:ext uri="{BB962C8B-B14F-4D97-AF65-F5344CB8AC3E}">
        <p14:creationId xmlns="" xmlns:p14="http://schemas.microsoft.com/office/powerpoint/2010/main" val="224500030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868362"/>
          </a:xfrm>
        </p:spPr>
        <p:txBody>
          <a:bodyPr>
            <a:noAutofit/>
          </a:bodyPr>
          <a:lstStyle/>
          <a:p>
            <a:r>
              <a:rPr lang="en-US" sz="2800" b="1" dirty="0" smtClean="0">
                <a:latin typeface="Batang" pitchFamily="18" charset="-127"/>
                <a:ea typeface="Batang" pitchFamily="18" charset="-127"/>
              </a:rPr>
              <a:t/>
            </a:r>
            <a:br>
              <a:rPr lang="en-US" sz="2800" b="1" dirty="0" smtClean="0">
                <a:latin typeface="Batang" pitchFamily="18" charset="-127"/>
                <a:ea typeface="Batang" pitchFamily="18" charset="-127"/>
              </a:rPr>
            </a:br>
            <a:r>
              <a:rPr lang="en-US" sz="2800" b="1" dirty="0" smtClean="0">
                <a:solidFill>
                  <a:schemeClr val="bg1"/>
                </a:solidFill>
                <a:latin typeface="Batang" pitchFamily="18" charset="-127"/>
                <a:ea typeface="Batang" pitchFamily="18" charset="-127"/>
              </a:rPr>
              <a:t>For More Information </a:t>
            </a:r>
            <a:endParaRPr lang="en-US" sz="27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200" y="762000"/>
            <a:ext cx="8991600" cy="3062377"/>
          </a:xfrm>
          <a:prstGeom prst="rect">
            <a:avLst/>
          </a:prstGeom>
          <a:noFill/>
        </p:spPr>
        <p:txBody>
          <a:bodyPr wrap="square" rtlCol="0">
            <a:spAutoFit/>
          </a:bodyPr>
          <a:lstStyle/>
          <a:p>
            <a:endParaRPr lang="en-US" sz="2400" dirty="0" smtClean="0">
              <a:latin typeface="Calisto MT" pitchFamily="18" charset="0"/>
            </a:endParaRPr>
          </a:p>
          <a:p>
            <a:pPr marL="457200" indent="-457200">
              <a:buFont typeface="Wingdings" panose="05000000000000000000" pitchFamily="2" charset="2"/>
              <a:buChar char="Ø"/>
            </a:pPr>
            <a:r>
              <a:rPr lang="en-US" sz="2000" dirty="0">
                <a:latin typeface="Calisto MT" pitchFamily="18" charset="0"/>
              </a:rPr>
              <a:t>V</a:t>
            </a:r>
            <a:r>
              <a:rPr lang="en-US" sz="2000" dirty="0" smtClean="0">
                <a:latin typeface="Calisto MT" pitchFamily="18" charset="0"/>
              </a:rPr>
              <a:t>isit: </a:t>
            </a:r>
            <a:r>
              <a:rPr lang="en-US" sz="2000" dirty="0" smtClean="0">
                <a:solidFill>
                  <a:srgbClr val="FF0000"/>
                </a:solidFill>
                <a:latin typeface="Calisto MT" pitchFamily="18" charset="0"/>
              </a:rPr>
              <a:t>ng.usembassy.gov   </a:t>
            </a:r>
            <a:endParaRPr lang="en-US" sz="2000" dirty="0">
              <a:solidFill>
                <a:srgbClr val="FF0000"/>
              </a:solidFill>
              <a:latin typeface="Calisto MT" pitchFamily="18" charset="0"/>
            </a:endParaRPr>
          </a:p>
          <a:p>
            <a:pPr marL="457200" indent="-457200">
              <a:buFont typeface="Wingdings" panose="05000000000000000000" pitchFamily="2" charset="2"/>
              <a:buChar char="Ø"/>
            </a:pPr>
            <a:endParaRPr lang="en-US" sz="2000" dirty="0">
              <a:latin typeface="Calisto MT" pitchFamily="18" charset="0"/>
            </a:endParaRPr>
          </a:p>
          <a:p>
            <a:pPr marL="457200" indent="-457200">
              <a:buFont typeface="Wingdings" panose="05000000000000000000" pitchFamily="2" charset="2"/>
              <a:buChar char="Ø"/>
            </a:pPr>
            <a:r>
              <a:rPr lang="en-US" sz="2000" dirty="0" smtClean="0">
                <a:latin typeface="Calisto MT" pitchFamily="18" charset="0"/>
              </a:rPr>
              <a:t>Contact the Fulbright Coordinator at:</a:t>
            </a:r>
          </a:p>
          <a:p>
            <a:pPr marL="457200" indent="-457200">
              <a:buFont typeface="Wingdings" panose="05000000000000000000" pitchFamily="2" charset="2"/>
              <a:buChar char="Ø"/>
            </a:pPr>
            <a:endParaRPr lang="en-US" sz="2400" dirty="0" smtClean="0">
              <a:latin typeface="Calisto MT" pitchFamily="18" charset="0"/>
            </a:endParaRPr>
          </a:p>
          <a:p>
            <a:endParaRPr lang="en-US" sz="2400" dirty="0">
              <a:latin typeface="Calisto MT" pitchFamily="18" charset="0"/>
            </a:endParaRPr>
          </a:p>
          <a:p>
            <a:endParaRPr lang="en-US" sz="2800" dirty="0" smtClean="0">
              <a:latin typeface="Calisto MT" pitchFamily="18" charset="0"/>
            </a:endParaRPr>
          </a:p>
          <a:p>
            <a:r>
              <a:rPr lang="en-US" sz="1650" dirty="0" smtClean="0">
                <a:latin typeface="Calisto MT" pitchFamily="18" charset="0"/>
              </a:rPr>
              <a:t> </a:t>
            </a:r>
          </a:p>
          <a:p>
            <a:pPr marL="347472" indent="-347472">
              <a:buFont typeface="Wingdings" pitchFamily="2" charset="2"/>
              <a:buChar char="Ø"/>
            </a:pPr>
            <a:endParaRPr lang="en-US" sz="1650" dirty="0" smtClean="0">
              <a:latin typeface="Calisto MT" pitchFamily="18" charset="0"/>
            </a:endParaRPr>
          </a:p>
        </p:txBody>
      </p:sp>
      <p:pic>
        <p:nvPicPr>
          <p:cNvPr id="12" name="Picture 11"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16"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
        <p:nvSpPr>
          <p:cNvPr id="23" name="TextBox 22"/>
          <p:cNvSpPr txBox="1"/>
          <p:nvPr/>
        </p:nvSpPr>
        <p:spPr>
          <a:xfrm>
            <a:off x="533400" y="2057400"/>
            <a:ext cx="7275910" cy="553998"/>
          </a:xfrm>
          <a:prstGeom prst="rect">
            <a:avLst/>
          </a:prstGeom>
          <a:noFill/>
        </p:spPr>
        <p:txBody>
          <a:bodyPr wrap="square" rtlCol="0">
            <a:spAutoFit/>
          </a:bodyPr>
          <a:lstStyle/>
          <a:p>
            <a:pPr>
              <a:lnSpc>
                <a:spcPct val="150000"/>
              </a:lnSpc>
            </a:pPr>
            <a:r>
              <a:rPr lang="en-US" sz="2000" dirty="0" smtClean="0">
                <a:latin typeface="Calisto MT" pitchFamily="18" charset="0"/>
                <a:hlinkClick r:id="rId17"/>
              </a:rPr>
              <a:t>NigeriaFulbright@state.gov</a:t>
            </a:r>
            <a:r>
              <a:rPr lang="en-US" sz="2000" dirty="0" smtClean="0">
                <a:latin typeface="Calisto MT" pitchFamily="18" charset="0"/>
              </a:rPr>
              <a:t>   and  </a:t>
            </a:r>
            <a:r>
              <a:rPr lang="en-US" sz="2000" dirty="0" smtClean="0">
                <a:latin typeface="Calisto MT" pitchFamily="18" charset="0"/>
                <a:hlinkClick r:id="rId18"/>
              </a:rPr>
              <a:t>AyegbusiCO@state.gov</a:t>
            </a:r>
            <a:r>
              <a:rPr lang="en-US" sz="2000" dirty="0" smtClean="0">
                <a:latin typeface="Calisto MT" pitchFamily="18" charset="0"/>
              </a:rPr>
              <a:t> </a:t>
            </a:r>
            <a:endParaRPr lang="en-US" sz="2000" dirty="0">
              <a:latin typeface="Calisto MT" pitchFamily="18" charset="0"/>
            </a:endParaRPr>
          </a:p>
        </p:txBody>
      </p:sp>
      <p:pic>
        <p:nvPicPr>
          <p:cNvPr id="24" name="Picture 23" descr="http://www.jambonewspot.com/wp-content/uploads/2015/02/Fulbright-610x229.jpg"/>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2057400" y="2819400"/>
            <a:ext cx="4510086" cy="2286000"/>
          </a:xfrm>
          <a:prstGeom prst="rect">
            <a:avLst/>
          </a:prstGeom>
          <a:noFill/>
          <a:ln>
            <a:noFill/>
          </a:ln>
        </p:spPr>
      </p:pic>
      <p:pic>
        <p:nvPicPr>
          <p:cNvPr id="25" name="Picture 24"/>
          <p:cNvPicPr/>
          <p:nvPr/>
        </p:nvPicPr>
        <p:blipFill>
          <a:blip r:embed="rId20" cstate="print"/>
          <a:srcRect/>
          <a:stretch>
            <a:fillRect/>
          </a:stretch>
        </p:blipFill>
        <p:spPr bwMode="auto">
          <a:xfrm>
            <a:off x="457200" y="2743200"/>
            <a:ext cx="2594372" cy="2438400"/>
          </a:xfrm>
          <a:prstGeom prst="rect">
            <a:avLst/>
          </a:prstGeom>
          <a:noFill/>
          <a:ln w="9525">
            <a:noFill/>
            <a:miter lim="800000"/>
            <a:headEnd/>
            <a:tailEnd/>
          </a:ln>
        </p:spPr>
      </p:pic>
      <p:sp>
        <p:nvSpPr>
          <p:cNvPr id="3" name="Rectangle 2"/>
          <p:cNvSpPr/>
          <p:nvPr/>
        </p:nvSpPr>
        <p:spPr>
          <a:xfrm>
            <a:off x="6505059" y="3581400"/>
            <a:ext cx="2334141" cy="523220"/>
          </a:xfrm>
          <a:prstGeom prst="rect">
            <a:avLst/>
          </a:prstGeom>
        </p:spPr>
        <p:txBody>
          <a:bodyPr wrap="square">
            <a:spAutoFit/>
          </a:bodyPr>
          <a:lstStyle/>
          <a:p>
            <a:r>
              <a:rPr lang="en-US" sz="2800" dirty="0" smtClean="0">
                <a:solidFill>
                  <a:srgbClr val="FF0000"/>
                </a:solidFill>
                <a:latin typeface="Calisto MT" panose="02040603050505030304" pitchFamily="18" charset="0"/>
              </a:rPr>
              <a:t>February 1</a:t>
            </a:r>
            <a:endParaRPr lang="en-US" sz="1600" dirty="0">
              <a:solidFill>
                <a:srgbClr val="FF0000"/>
              </a:solidFill>
              <a:latin typeface="Calisto MT" panose="02040603050505030304" pitchFamily="18" charset="0"/>
            </a:endParaRPr>
          </a:p>
        </p:txBody>
      </p:sp>
      <p:sp>
        <p:nvSpPr>
          <p:cNvPr id="5" name="Rectangle 4"/>
          <p:cNvSpPr/>
          <p:nvPr/>
        </p:nvSpPr>
        <p:spPr>
          <a:xfrm>
            <a:off x="152400" y="5334000"/>
            <a:ext cx="8839200" cy="738664"/>
          </a:xfrm>
          <a:prstGeom prst="rect">
            <a:avLst/>
          </a:prstGeom>
        </p:spPr>
        <p:txBody>
          <a:bodyPr wrap="square">
            <a:spAutoFit/>
          </a:bodyPr>
          <a:lstStyle/>
          <a:p>
            <a:pPr algn="ctr"/>
            <a:r>
              <a:rPr lang="en-US" dirty="0">
                <a:latin typeface="Calisto MT" pitchFamily="18" charset="0"/>
              </a:rPr>
              <a:t>Deadline for submitting online application and all supplementary </a:t>
            </a:r>
            <a:r>
              <a:rPr lang="en-US" dirty="0" smtClean="0">
                <a:latin typeface="Calisto MT" pitchFamily="18" charset="0"/>
              </a:rPr>
              <a:t>documents is </a:t>
            </a:r>
            <a:r>
              <a:rPr lang="en-US" sz="2400" b="1" dirty="0" smtClean="0">
                <a:solidFill>
                  <a:srgbClr val="FF0000"/>
                </a:solidFill>
                <a:latin typeface="Calisto MT" pitchFamily="18" charset="0"/>
              </a:rPr>
              <a:t>June 1</a:t>
            </a:r>
            <a:r>
              <a:rPr lang="en-US" b="1" dirty="0" smtClean="0">
                <a:latin typeface="Calisto MT" pitchFamily="18" charset="0"/>
              </a:rPr>
              <a:t> </a:t>
            </a:r>
            <a:endParaRPr lang="en-US" dirty="0"/>
          </a:p>
        </p:txBody>
      </p:sp>
    </p:spTree>
    <p:extLst>
      <p:ext uri="{BB962C8B-B14F-4D97-AF65-F5344CB8AC3E}">
        <p14:creationId xmlns="" xmlns:p14="http://schemas.microsoft.com/office/powerpoint/2010/main" val="209242777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868362"/>
          </a:xfrm>
        </p:spPr>
        <p:txBody>
          <a:bodyPr>
            <a:noAutofit/>
          </a:bodyPr>
          <a:lstStyle/>
          <a:p>
            <a:r>
              <a:rPr lang="en-US" sz="2800" b="1" dirty="0" smtClean="0">
                <a:latin typeface="Batang" pitchFamily="18" charset="-127"/>
                <a:ea typeface="Batang" pitchFamily="18" charset="-127"/>
              </a:rPr>
              <a:t/>
            </a:r>
            <a:br>
              <a:rPr lang="en-US" sz="2800" b="1" dirty="0" smtClean="0">
                <a:latin typeface="Batang" pitchFamily="18" charset="-127"/>
                <a:ea typeface="Batang" pitchFamily="18" charset="-127"/>
              </a:rPr>
            </a:br>
            <a:r>
              <a:rPr lang="en-US" sz="2800" b="1" dirty="0">
                <a:latin typeface="Batang" pitchFamily="18" charset="-127"/>
                <a:ea typeface="Batang" pitchFamily="18" charset="-127"/>
              </a:rPr>
              <a:t/>
            </a:r>
            <a:br>
              <a:rPr lang="en-US" sz="2800" b="1" dirty="0">
                <a:latin typeface="Batang" pitchFamily="18" charset="-127"/>
                <a:ea typeface="Batang" pitchFamily="18" charset="-127"/>
              </a:rPr>
            </a:br>
            <a:r>
              <a:rPr lang="en-US" sz="2800" b="1" dirty="0" smtClean="0">
                <a:solidFill>
                  <a:schemeClr val="bg1"/>
                </a:solidFill>
                <a:latin typeface="Batang" pitchFamily="18" charset="-127"/>
                <a:ea typeface="Batang" pitchFamily="18" charset="-127"/>
              </a:rPr>
              <a:t>QUESTIONS?</a:t>
            </a:r>
            <a:r>
              <a:rPr lang="en-US" sz="2800" b="1" dirty="0" smtClean="0">
                <a:latin typeface="Batang" pitchFamily="18" charset="-127"/>
                <a:ea typeface="Batang" pitchFamily="18" charset="-127"/>
              </a:rPr>
              <a:t>  </a:t>
            </a:r>
            <a:r>
              <a:rPr lang="en-US" sz="2800" b="1" dirty="0">
                <a:latin typeface="Batang" pitchFamily="18" charset="-127"/>
                <a:ea typeface="Batang" pitchFamily="18" charset="-127"/>
              </a:rPr>
              <a:t/>
            </a:r>
            <a:br>
              <a:rPr lang="en-US" sz="2800" b="1" dirty="0">
                <a:latin typeface="Batang" pitchFamily="18" charset="-127"/>
                <a:ea typeface="Batang" pitchFamily="18" charset="-127"/>
              </a:rPr>
            </a:br>
            <a:endParaRPr lang="en-US" sz="2700" dirty="0">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Picture 11"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16"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pic>
        <p:nvPicPr>
          <p:cNvPr id="23" name="Picture 22" descr="MCj03835280000[1]"/>
          <p:cNvPicPr/>
          <p:nvPr/>
        </p:nvPicPr>
        <p:blipFill>
          <a:blip r:embed="rId17" cstate="print"/>
          <a:srcRect/>
          <a:stretch>
            <a:fillRect/>
          </a:stretch>
        </p:blipFill>
        <p:spPr>
          <a:xfrm>
            <a:off x="2590800" y="1371600"/>
            <a:ext cx="4191000" cy="4362450"/>
          </a:xfrm>
          <a:prstGeom prst="rect">
            <a:avLst/>
          </a:prstGeom>
          <a:noFill/>
        </p:spPr>
      </p:pic>
    </p:spTree>
    <p:extLst>
      <p:ext uri="{BB962C8B-B14F-4D97-AF65-F5344CB8AC3E}">
        <p14:creationId xmlns="" xmlns:p14="http://schemas.microsoft.com/office/powerpoint/2010/main" val="120271473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162"/>
            <a:ext cx="9144000" cy="868362"/>
          </a:xfrm>
        </p:spPr>
        <p:txBody>
          <a:bodyPr>
            <a:noAutofit/>
          </a:bodyPr>
          <a:lstStyle/>
          <a:p>
            <a:r>
              <a:rPr lang="en-US" sz="3200" b="1" dirty="0" smtClean="0">
                <a:solidFill>
                  <a:schemeClr val="bg1"/>
                </a:solidFill>
                <a:latin typeface="Batang" pitchFamily="18" charset="-127"/>
                <a:ea typeface="Batang" pitchFamily="18" charset="-127"/>
              </a:rPr>
              <a:t>The Fulbright Program and its </a:t>
            </a:r>
            <a:r>
              <a:rPr lang="en-US" sz="2800" b="1" dirty="0">
                <a:solidFill>
                  <a:schemeClr val="bg1"/>
                </a:solidFill>
                <a:latin typeface="Batang" pitchFamily="18" charset="-127"/>
                <a:ea typeface="Batang" pitchFamily="18" charset="-127"/>
              </a:rPr>
              <a:t>Purpose</a:t>
            </a:r>
            <a:endParaRPr lang="en-US" sz="28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3" name="Picture 12"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5" name="Picture 14" descr="State Dept Seal.png"/>
          <p:cNvPicPr>
            <a:picLocks noChangeAspect="1"/>
          </p:cNvPicPr>
          <p:nvPr/>
        </p:nvPicPr>
        <p:blipFill>
          <a:blip r:embed="rId4" cstate="print"/>
          <a:stretch>
            <a:fillRect/>
          </a:stretch>
        </p:blipFill>
        <p:spPr>
          <a:xfrm>
            <a:off x="8534400" y="6273343"/>
            <a:ext cx="457200" cy="457200"/>
          </a:xfrm>
          <a:prstGeom prst="rect">
            <a:avLst/>
          </a:prstGeom>
        </p:spPr>
      </p:pic>
      <p:sp>
        <p:nvSpPr>
          <p:cNvPr id="18" name="TextBox 17"/>
          <p:cNvSpPr txBox="1"/>
          <p:nvPr/>
        </p:nvSpPr>
        <p:spPr>
          <a:xfrm>
            <a:off x="152400" y="1802517"/>
            <a:ext cx="8839200" cy="4455066"/>
          </a:xfrm>
          <a:prstGeom prst="rect">
            <a:avLst/>
          </a:prstGeom>
          <a:noFill/>
        </p:spPr>
        <p:txBody>
          <a:bodyPr wrap="square" rtlCol="0">
            <a:spAutoFit/>
          </a:bodyPr>
          <a:lstStyle/>
          <a:p>
            <a:pPr algn="just">
              <a:lnSpc>
                <a:spcPct val="150000"/>
              </a:lnSpc>
            </a:pPr>
            <a:r>
              <a:rPr lang="en-US" sz="2700" b="1" spc="250" dirty="0">
                <a:solidFill>
                  <a:srgbClr val="003366"/>
                </a:solidFill>
                <a:latin typeface="Georgia" panose="02040502050405020303" pitchFamily="18" charset="0"/>
              </a:rPr>
              <a:t>The Fulbright </a:t>
            </a:r>
            <a:r>
              <a:rPr lang="en-US" sz="2700" b="1" spc="250" dirty="0" smtClean="0">
                <a:solidFill>
                  <a:srgbClr val="003366"/>
                </a:solidFill>
                <a:latin typeface="Georgia" panose="02040502050405020303" pitchFamily="18" charset="0"/>
              </a:rPr>
              <a:t>program </a:t>
            </a:r>
            <a:r>
              <a:rPr lang="en-US" sz="2700" b="1" spc="250" dirty="0">
                <a:solidFill>
                  <a:srgbClr val="003366"/>
                </a:solidFill>
                <a:latin typeface="Georgia" panose="02040502050405020303" pitchFamily="18" charset="0"/>
              </a:rPr>
              <a:t>is America’s flagship international educational exchange program designed to </a:t>
            </a:r>
            <a:r>
              <a:rPr lang="en-US" sz="2700" b="1" spc="250" dirty="0" smtClean="0">
                <a:solidFill>
                  <a:srgbClr val="003366"/>
                </a:solidFill>
                <a:latin typeface="Georgia" panose="02040502050405020303" pitchFamily="18" charset="0"/>
              </a:rPr>
              <a:t>promote </a:t>
            </a:r>
            <a:r>
              <a:rPr lang="en-US" sz="2700" b="1" spc="250" dirty="0">
                <a:solidFill>
                  <a:srgbClr val="003366"/>
                </a:solidFill>
                <a:latin typeface="Georgia" panose="02040502050405020303" pitchFamily="18" charset="0"/>
              </a:rPr>
              <a:t>mutual understanding between the people of the United States and the people of </a:t>
            </a:r>
            <a:r>
              <a:rPr lang="en-US" sz="2700" b="1" spc="250" dirty="0" smtClean="0">
                <a:solidFill>
                  <a:srgbClr val="003366"/>
                </a:solidFill>
                <a:latin typeface="Georgia" panose="02040502050405020303" pitchFamily="18" charset="0"/>
              </a:rPr>
              <a:t>other countries of the world including Nigeria</a:t>
            </a:r>
            <a:r>
              <a:rPr lang="en-US" sz="2700" b="1" spc="250" dirty="0">
                <a:solidFill>
                  <a:srgbClr val="003366"/>
                </a:solidFill>
                <a:latin typeface="Georgia" panose="02040502050405020303" pitchFamily="18" charset="0"/>
              </a:rPr>
              <a:t>.</a:t>
            </a:r>
          </a:p>
        </p:txBody>
      </p:sp>
      <p:pic>
        <p:nvPicPr>
          <p:cNvPr id="1030"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8"/>
          <p:cNvSpPr>
            <a:spLocks noChangeArrowheads="1"/>
          </p:cNvSpPr>
          <p:nvPr/>
        </p:nvSpPr>
        <p:spPr bwMode="auto">
          <a:xfrm>
            <a:off x="0" y="8286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9"/>
          <p:cNvSpPr>
            <a:spLocks noChangeArrowheads="1"/>
          </p:cNvSpPr>
          <p:nvPr/>
        </p:nvSpPr>
        <p:spPr bwMode="auto">
          <a:xfrm>
            <a:off x="0" y="12001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0"/>
          <p:cNvSpPr>
            <a:spLocks noChangeArrowheads="1"/>
          </p:cNvSpPr>
          <p:nvPr/>
        </p:nvSpPr>
        <p:spPr bwMode="auto">
          <a:xfrm>
            <a:off x="0" y="15716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0" y="19431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0" y="23145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a:spLocks noChangeArrowheads="1"/>
          </p:cNvSpPr>
          <p:nvPr/>
        </p:nvSpPr>
        <p:spPr bwMode="auto">
          <a:xfrm>
            <a:off x="0" y="26955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Box 22"/>
          <p:cNvSpPr txBox="1"/>
          <p:nvPr/>
        </p:nvSpPr>
        <p:spPr>
          <a:xfrm>
            <a:off x="2967037" y="62484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pic>
        <p:nvPicPr>
          <p:cNvPr id="24" name="Picture 2" descr="\\washdc.state.sbu\stateshares\IIPProfile2$\_Desktop\cheungcm\Desktop\Fulbright JPEG Logo Blue_high-res.jpg"/>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2431257" y="762000"/>
            <a:ext cx="3740943" cy="10667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915063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868362"/>
          </a:xfrm>
        </p:spPr>
        <p:txBody>
          <a:bodyPr>
            <a:noAutofit/>
          </a:bodyPr>
          <a:lstStyle/>
          <a:p>
            <a:r>
              <a:rPr lang="en-US" sz="2800" b="1" dirty="0" smtClean="0">
                <a:latin typeface="Batang" pitchFamily="18" charset="-127"/>
                <a:ea typeface="Batang" pitchFamily="18" charset="-127"/>
              </a:rPr>
              <a:t/>
            </a:r>
            <a:br>
              <a:rPr lang="en-US" sz="2800" b="1" dirty="0" smtClean="0">
                <a:latin typeface="Batang" pitchFamily="18" charset="-127"/>
                <a:ea typeface="Batang" pitchFamily="18" charset="-127"/>
              </a:rPr>
            </a:br>
            <a:r>
              <a:rPr lang="en-US" sz="2800" b="1" dirty="0">
                <a:latin typeface="Batang" pitchFamily="18" charset="-127"/>
                <a:ea typeface="Batang" pitchFamily="18" charset="-127"/>
              </a:rPr>
              <a:t/>
            </a:r>
            <a:br>
              <a:rPr lang="en-US" sz="2800" b="1" dirty="0">
                <a:latin typeface="Batang" pitchFamily="18" charset="-127"/>
                <a:ea typeface="Batang" pitchFamily="18" charset="-127"/>
              </a:rPr>
            </a:br>
            <a:r>
              <a:rPr lang="en-US" sz="2800" b="1" dirty="0" smtClean="0">
                <a:solidFill>
                  <a:schemeClr val="bg1"/>
                </a:solidFill>
                <a:latin typeface="Batang" pitchFamily="18" charset="-127"/>
                <a:ea typeface="Batang" pitchFamily="18" charset="-127"/>
              </a:rPr>
              <a:t>APPRECIATION</a:t>
            </a:r>
            <a:r>
              <a:rPr lang="en-US" sz="2800" b="1" dirty="0" smtClean="0">
                <a:latin typeface="Batang" pitchFamily="18" charset="-127"/>
                <a:ea typeface="Batang" pitchFamily="18" charset="-127"/>
              </a:rPr>
              <a:t>  </a:t>
            </a:r>
            <a:r>
              <a:rPr lang="en-US" sz="2800" b="1" dirty="0">
                <a:latin typeface="Batang" pitchFamily="18" charset="-127"/>
                <a:ea typeface="Batang" pitchFamily="18" charset="-127"/>
              </a:rPr>
              <a:t/>
            </a:r>
            <a:br>
              <a:rPr lang="en-US" sz="2800" b="1" dirty="0">
                <a:latin typeface="Batang" pitchFamily="18" charset="-127"/>
                <a:ea typeface="Batang" pitchFamily="18" charset="-127"/>
              </a:rPr>
            </a:br>
            <a:endParaRPr lang="en-US" sz="2700" dirty="0">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2" name="Picture 11"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16"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
        <p:nvSpPr>
          <p:cNvPr id="3" name="Rectangle 2"/>
          <p:cNvSpPr/>
          <p:nvPr/>
        </p:nvSpPr>
        <p:spPr>
          <a:xfrm>
            <a:off x="2286000" y="2967335"/>
            <a:ext cx="4572000" cy="1723549"/>
          </a:xfrm>
          <a:prstGeom prst="rect">
            <a:avLst/>
          </a:prstGeom>
        </p:spPr>
        <p:txBody>
          <a:bodyPr>
            <a:spAutoFit/>
          </a:bodyPr>
          <a:lstStyle/>
          <a:p>
            <a:pPr algn="ctr"/>
            <a:r>
              <a:rPr lang="en-US" sz="4400" dirty="0">
                <a:latin typeface="Calisto MT" panose="02040603050505030304" pitchFamily="18" charset="0"/>
              </a:rPr>
              <a:t>Thank you </a:t>
            </a:r>
            <a:br>
              <a:rPr lang="en-US" sz="4400" dirty="0">
                <a:latin typeface="Calisto MT" panose="02040603050505030304" pitchFamily="18" charset="0"/>
              </a:rPr>
            </a:br>
            <a:r>
              <a:rPr lang="en-US" sz="4400" dirty="0">
                <a:latin typeface="Calisto MT" panose="02040603050505030304" pitchFamily="18" charset="0"/>
              </a:rPr>
              <a:t>for your Attention</a:t>
            </a:r>
            <a:r>
              <a:rPr lang="en-US" dirty="0"/>
              <a:t/>
            </a:r>
            <a:br>
              <a:rPr lang="en-US" dirty="0"/>
            </a:br>
            <a:endParaRPr lang="en-US" dirty="0"/>
          </a:p>
        </p:txBody>
      </p:sp>
    </p:spTree>
    <p:extLst>
      <p:ext uri="{BB962C8B-B14F-4D97-AF65-F5344CB8AC3E}">
        <p14:creationId xmlns="" xmlns:p14="http://schemas.microsoft.com/office/powerpoint/2010/main" val="282269645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868362"/>
          </a:xfrm>
        </p:spPr>
        <p:txBody>
          <a:bodyPr>
            <a:noAutofit/>
          </a:bodyPr>
          <a:lstStyle/>
          <a:p>
            <a:r>
              <a:rPr lang="en-US" sz="3200" b="1" dirty="0">
                <a:solidFill>
                  <a:schemeClr val="bg1"/>
                </a:solidFill>
                <a:latin typeface="Batang" pitchFamily="18" charset="-127"/>
                <a:ea typeface="Batang" pitchFamily="18" charset="-127"/>
              </a:rPr>
              <a:t>The Fulbright Program: A History</a:t>
            </a: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86200" y="990600"/>
            <a:ext cx="5105400" cy="4508927"/>
          </a:xfrm>
          <a:prstGeom prst="rect">
            <a:avLst/>
          </a:prstGeom>
          <a:noFill/>
        </p:spPr>
        <p:txBody>
          <a:bodyPr wrap="square" rtlCol="0">
            <a:spAutoFit/>
          </a:bodyPr>
          <a:lstStyle/>
          <a:p>
            <a:pPr marL="347472" indent="-347472">
              <a:buFont typeface="Wingdings" pitchFamily="2" charset="2"/>
              <a:buChar char="Ø"/>
            </a:pPr>
            <a:r>
              <a:rPr lang="en-US" sz="1600" dirty="0" smtClean="0">
                <a:solidFill>
                  <a:schemeClr val="accent1">
                    <a:lumMod val="75000"/>
                  </a:schemeClr>
                </a:solidFill>
                <a:latin typeface="Calisto MT" pitchFamily="18" charset="0"/>
                <a:ea typeface="Batang" pitchFamily="18" charset="-127"/>
              </a:rPr>
              <a:t>Established by U.S. Congress in 1946 under legislation introduced by Senator J. William Fulbright of Arkansas.</a:t>
            </a:r>
            <a:endParaRPr lang="en-US" sz="1600" dirty="0">
              <a:solidFill>
                <a:schemeClr val="accent1">
                  <a:lumMod val="75000"/>
                </a:schemeClr>
              </a:solidFill>
              <a:latin typeface="Calisto MT" pitchFamily="18" charset="0"/>
              <a:ea typeface="Batang" pitchFamily="18" charset="-127"/>
            </a:endParaRPr>
          </a:p>
          <a:p>
            <a:pPr marL="347472" indent="-347472">
              <a:buFont typeface="Wingdings" pitchFamily="2" charset="2"/>
              <a:buChar char="Ø"/>
            </a:pPr>
            <a:endParaRPr lang="en-US" sz="1000" dirty="0">
              <a:solidFill>
                <a:schemeClr val="accent1">
                  <a:lumMod val="75000"/>
                </a:schemeClr>
              </a:solidFill>
              <a:latin typeface="Calisto MT" pitchFamily="18" charset="0"/>
              <a:ea typeface="Batang" pitchFamily="18" charset="-127"/>
            </a:endParaRPr>
          </a:p>
          <a:p>
            <a:pPr marL="347472" indent="-347472">
              <a:buFont typeface="Wingdings" pitchFamily="2" charset="2"/>
              <a:buChar char="Ø"/>
            </a:pPr>
            <a:r>
              <a:rPr lang="en-US" sz="1600" dirty="0">
                <a:solidFill>
                  <a:schemeClr val="accent1">
                    <a:lumMod val="75000"/>
                  </a:schemeClr>
                </a:solidFill>
                <a:latin typeface="Calisto MT" pitchFamily="18" charset="0"/>
                <a:ea typeface="Batang" pitchFamily="18" charset="-127"/>
              </a:rPr>
              <a:t>Sends U.S. </a:t>
            </a:r>
            <a:r>
              <a:rPr lang="en-US" sz="1600" dirty="0" smtClean="0">
                <a:solidFill>
                  <a:schemeClr val="accent1">
                    <a:lumMod val="75000"/>
                  </a:schemeClr>
                </a:solidFill>
                <a:latin typeface="Calisto MT" pitchFamily="18" charset="0"/>
                <a:ea typeface="Batang" pitchFamily="18" charset="-127"/>
              </a:rPr>
              <a:t>students, scholars, artists and professionals to </a:t>
            </a:r>
            <a:r>
              <a:rPr lang="en-US" sz="1600" dirty="0" smtClean="0">
                <a:solidFill>
                  <a:schemeClr val="accent1">
                    <a:lumMod val="75000"/>
                  </a:schemeClr>
                </a:solidFill>
                <a:latin typeface="Calisto MT" pitchFamily="18" charset="0"/>
                <a:ea typeface="Batang" pitchFamily="18" charset="-127"/>
              </a:rPr>
              <a:t>other countries. It also sends</a:t>
            </a:r>
            <a:r>
              <a:rPr lang="en-US" sz="1600" dirty="0" smtClean="0">
                <a:solidFill>
                  <a:schemeClr val="accent1">
                    <a:lumMod val="75000"/>
                  </a:schemeClr>
                </a:solidFill>
                <a:latin typeface="Calisto MT" pitchFamily="18" charset="0"/>
                <a:ea typeface="Batang" pitchFamily="18" charset="-127"/>
              </a:rPr>
              <a:t> </a:t>
            </a:r>
            <a:r>
              <a:rPr lang="en-US" sz="1600" dirty="0" smtClean="0">
                <a:solidFill>
                  <a:schemeClr val="accent1">
                    <a:lumMod val="75000"/>
                  </a:schemeClr>
                </a:solidFill>
                <a:latin typeface="Calisto MT" pitchFamily="18" charset="0"/>
                <a:ea typeface="Batang" pitchFamily="18" charset="-127"/>
              </a:rPr>
              <a:t>students, scholars, artists and professionals </a:t>
            </a:r>
            <a:r>
              <a:rPr lang="en-US" sz="1600" dirty="0">
                <a:solidFill>
                  <a:schemeClr val="accent1">
                    <a:lumMod val="75000"/>
                  </a:schemeClr>
                </a:solidFill>
                <a:latin typeface="Calisto MT" pitchFamily="18" charset="0"/>
                <a:ea typeface="Batang" pitchFamily="18" charset="-127"/>
              </a:rPr>
              <a:t>from </a:t>
            </a:r>
            <a:r>
              <a:rPr lang="en-US" sz="1600" dirty="0" smtClean="0">
                <a:solidFill>
                  <a:schemeClr val="accent1">
                    <a:lumMod val="75000"/>
                  </a:schemeClr>
                </a:solidFill>
                <a:latin typeface="Calisto MT" pitchFamily="18" charset="0"/>
                <a:ea typeface="Batang" pitchFamily="18" charset="-127"/>
              </a:rPr>
              <a:t>abroad </a:t>
            </a:r>
            <a:r>
              <a:rPr lang="en-US" sz="1600" dirty="0">
                <a:solidFill>
                  <a:schemeClr val="accent1">
                    <a:lumMod val="75000"/>
                  </a:schemeClr>
                </a:solidFill>
                <a:latin typeface="Calisto MT" pitchFamily="18" charset="0"/>
                <a:ea typeface="Batang" pitchFamily="18" charset="-127"/>
              </a:rPr>
              <a:t>to the </a:t>
            </a:r>
            <a:r>
              <a:rPr lang="en-US" sz="1600" dirty="0" smtClean="0">
                <a:solidFill>
                  <a:schemeClr val="accent1">
                    <a:lumMod val="75000"/>
                  </a:schemeClr>
                </a:solidFill>
                <a:latin typeface="Calisto MT" pitchFamily="18" charset="0"/>
                <a:ea typeface="Batang" pitchFamily="18" charset="-127"/>
              </a:rPr>
              <a:t>United States</a:t>
            </a:r>
            <a:endParaRPr lang="en-US" sz="1600" dirty="0">
              <a:solidFill>
                <a:schemeClr val="accent1">
                  <a:lumMod val="75000"/>
                </a:schemeClr>
              </a:solidFill>
              <a:latin typeface="Calisto MT" pitchFamily="18" charset="0"/>
              <a:ea typeface="Batang" pitchFamily="18" charset="-127"/>
            </a:endParaRPr>
          </a:p>
          <a:p>
            <a:pPr marL="347472" indent="-347472">
              <a:buFont typeface="Wingdings" pitchFamily="2" charset="2"/>
              <a:buChar char="Ø"/>
            </a:pPr>
            <a:endParaRPr lang="en-US" sz="1000" dirty="0">
              <a:solidFill>
                <a:schemeClr val="accent1">
                  <a:lumMod val="75000"/>
                </a:schemeClr>
              </a:solidFill>
              <a:latin typeface="Calisto MT" pitchFamily="18" charset="0"/>
              <a:ea typeface="Batang" pitchFamily="18" charset="-127"/>
            </a:endParaRPr>
          </a:p>
          <a:p>
            <a:pPr marL="347472" indent="-347472">
              <a:buFont typeface="Wingdings" pitchFamily="2" charset="2"/>
              <a:buChar char="Ø"/>
            </a:pPr>
            <a:r>
              <a:rPr lang="en-US" sz="1600" dirty="0">
                <a:solidFill>
                  <a:schemeClr val="accent1">
                    <a:lumMod val="75000"/>
                  </a:schemeClr>
                </a:solidFill>
                <a:latin typeface="Calisto MT" pitchFamily="18" charset="0"/>
                <a:ea typeface="Batang" pitchFamily="18" charset="-127"/>
              </a:rPr>
              <a:t>Sponsored by </a:t>
            </a:r>
            <a:r>
              <a:rPr lang="en-US" sz="1600" dirty="0" smtClean="0">
                <a:solidFill>
                  <a:schemeClr val="accent1">
                    <a:lumMod val="75000"/>
                  </a:schemeClr>
                </a:solidFill>
                <a:latin typeface="Calisto MT" pitchFamily="18" charset="0"/>
                <a:ea typeface="Batang" pitchFamily="18" charset="-127"/>
              </a:rPr>
              <a:t>the U.S</a:t>
            </a:r>
            <a:r>
              <a:rPr lang="en-US" sz="1600" dirty="0">
                <a:solidFill>
                  <a:schemeClr val="accent1">
                    <a:lumMod val="75000"/>
                  </a:schemeClr>
                </a:solidFill>
                <a:latin typeface="Calisto MT" pitchFamily="18" charset="0"/>
                <a:ea typeface="Batang" pitchFamily="18" charset="-127"/>
              </a:rPr>
              <a:t>. Department of State’s Bureau of Educational and Cultural Affairs</a:t>
            </a:r>
          </a:p>
          <a:p>
            <a:pPr marL="347472" indent="-347472">
              <a:buFont typeface="Wingdings" pitchFamily="2" charset="2"/>
              <a:buChar char="Ø"/>
            </a:pPr>
            <a:endParaRPr lang="en-US" sz="1000" dirty="0">
              <a:solidFill>
                <a:schemeClr val="accent1">
                  <a:lumMod val="75000"/>
                </a:schemeClr>
              </a:solidFill>
              <a:latin typeface="Calisto MT" pitchFamily="18" charset="0"/>
              <a:ea typeface="Batang" pitchFamily="18" charset="-127"/>
            </a:endParaRPr>
          </a:p>
          <a:p>
            <a:pPr marL="347472" indent="-347472">
              <a:buFont typeface="Wingdings" pitchFamily="2" charset="2"/>
              <a:buChar char="Ø"/>
            </a:pPr>
            <a:r>
              <a:rPr lang="en-US" sz="1600" dirty="0">
                <a:solidFill>
                  <a:schemeClr val="accent1">
                    <a:lumMod val="75000"/>
                  </a:schemeClr>
                </a:solidFill>
                <a:latin typeface="Calisto MT" pitchFamily="18" charset="0"/>
                <a:ea typeface="Batang" pitchFamily="18" charset="-127"/>
              </a:rPr>
              <a:t>Administered </a:t>
            </a:r>
            <a:r>
              <a:rPr lang="en-US" sz="1600" dirty="0" smtClean="0">
                <a:solidFill>
                  <a:schemeClr val="accent1">
                    <a:lumMod val="75000"/>
                  </a:schemeClr>
                </a:solidFill>
                <a:latin typeface="Calisto MT" pitchFamily="18" charset="0"/>
                <a:ea typeface="Batang" pitchFamily="18" charset="-127"/>
              </a:rPr>
              <a:t>by the U.S. embassy and the U.S. Consulate General in Lagos, Nigeria</a:t>
            </a:r>
          </a:p>
          <a:p>
            <a:pPr marL="347472" indent="-347472"/>
            <a:endParaRPr lang="en-US" sz="900" dirty="0" smtClean="0">
              <a:solidFill>
                <a:schemeClr val="accent1">
                  <a:lumMod val="75000"/>
                </a:schemeClr>
              </a:solidFill>
              <a:latin typeface="Calisto MT" pitchFamily="18" charset="0"/>
              <a:ea typeface="Batang" pitchFamily="18" charset="-127"/>
            </a:endParaRPr>
          </a:p>
          <a:p>
            <a:pPr marL="347472" indent="-347472">
              <a:buFont typeface="Wingdings" pitchFamily="2" charset="2"/>
              <a:buChar char="Ø"/>
            </a:pPr>
            <a:endParaRPr lang="en-US" sz="800" dirty="0" smtClean="0">
              <a:solidFill>
                <a:schemeClr val="accent1">
                  <a:lumMod val="75000"/>
                </a:schemeClr>
              </a:solidFill>
              <a:latin typeface="Calisto MT" pitchFamily="18" charset="0"/>
              <a:ea typeface="Batang" pitchFamily="18" charset="-127"/>
            </a:endParaRPr>
          </a:p>
          <a:p>
            <a:pPr marL="347472" indent="-347472">
              <a:buFont typeface="Wingdings" pitchFamily="2" charset="2"/>
              <a:buChar char="Ø"/>
            </a:pPr>
            <a:r>
              <a:rPr lang="en-US" sz="1600" dirty="0" smtClean="0">
                <a:solidFill>
                  <a:schemeClr val="accent1">
                    <a:lumMod val="75000"/>
                  </a:schemeClr>
                </a:solidFill>
                <a:latin typeface="Calisto MT" pitchFamily="18" charset="0"/>
                <a:ea typeface="Batang" pitchFamily="18" charset="-127"/>
              </a:rPr>
              <a:t>Over 8,000 Fulbright grants are awarded </a:t>
            </a:r>
            <a:r>
              <a:rPr lang="en-US" sz="1600" dirty="0" smtClean="0">
                <a:solidFill>
                  <a:schemeClr val="accent1">
                    <a:lumMod val="75000"/>
                  </a:schemeClr>
                </a:solidFill>
                <a:latin typeface="Calisto MT" pitchFamily="18" charset="0"/>
                <a:ea typeface="Batang" pitchFamily="18" charset="-127"/>
              </a:rPr>
              <a:t>annually. Approximately 330,000 “</a:t>
            </a:r>
            <a:r>
              <a:rPr lang="en-US" sz="1600" dirty="0" err="1" smtClean="0">
                <a:solidFill>
                  <a:schemeClr val="accent1">
                    <a:lumMod val="75000"/>
                  </a:schemeClr>
                </a:solidFill>
                <a:latin typeface="Calisto MT" pitchFamily="18" charset="0"/>
                <a:ea typeface="Batang" pitchFamily="18" charset="-127"/>
              </a:rPr>
              <a:t>Fulbrighters</a:t>
            </a:r>
            <a:r>
              <a:rPr lang="en-US" sz="1600" dirty="0" smtClean="0">
                <a:solidFill>
                  <a:schemeClr val="accent1">
                    <a:lumMod val="75000"/>
                  </a:schemeClr>
                </a:solidFill>
                <a:latin typeface="Calisto MT" pitchFamily="18" charset="0"/>
                <a:ea typeface="Batang" pitchFamily="18" charset="-127"/>
              </a:rPr>
              <a:t>” to </a:t>
            </a:r>
            <a:r>
              <a:rPr lang="en-US" sz="1600" dirty="0" smtClean="0">
                <a:solidFill>
                  <a:schemeClr val="accent1">
                    <a:lumMod val="75000"/>
                  </a:schemeClr>
                </a:solidFill>
                <a:latin typeface="Calisto MT" pitchFamily="18" charset="0"/>
                <a:ea typeface="Batang" pitchFamily="18" charset="-127"/>
              </a:rPr>
              <a:t>date.</a:t>
            </a:r>
            <a:endParaRPr lang="en-US" sz="1600" dirty="0">
              <a:solidFill>
                <a:schemeClr val="accent1">
                  <a:lumMod val="75000"/>
                </a:schemeClr>
              </a:solidFill>
              <a:latin typeface="Calisto MT" pitchFamily="18" charset="0"/>
              <a:ea typeface="Batang" pitchFamily="18" charset="-127"/>
            </a:endParaRPr>
          </a:p>
          <a:p>
            <a:pPr marL="347472" indent="-347472">
              <a:buFont typeface="Wingdings" pitchFamily="2" charset="2"/>
              <a:buChar char="Ø"/>
            </a:pPr>
            <a:endParaRPr lang="en-US" sz="1600" dirty="0">
              <a:latin typeface="Calisto MT" pitchFamily="18" charset="0"/>
              <a:ea typeface="Batang" pitchFamily="18" charset="-127"/>
            </a:endParaRPr>
          </a:p>
        </p:txBody>
      </p:sp>
      <p:grpSp>
        <p:nvGrpSpPr>
          <p:cNvPr id="5" name="Group 4"/>
          <p:cNvGrpSpPr/>
          <p:nvPr/>
        </p:nvGrpSpPr>
        <p:grpSpPr>
          <a:xfrm>
            <a:off x="76200" y="1066800"/>
            <a:ext cx="3657600" cy="3574864"/>
            <a:chOff x="471381" y="1283235"/>
            <a:chExt cx="2576619" cy="2614055"/>
          </a:xfrm>
        </p:grpSpPr>
        <p:pic>
          <p:nvPicPr>
            <p:cNvPr id="12" name="Picture 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381" y="1283235"/>
              <a:ext cx="2576619" cy="2381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1381" y="3665060"/>
              <a:ext cx="2576619" cy="232230"/>
            </a:xfrm>
            <a:prstGeom prst="rect">
              <a:avLst/>
            </a:prstGeom>
            <a:noFill/>
          </p:spPr>
          <p:txBody>
            <a:bodyPr wrap="square" rtlCol="0">
              <a:spAutoFit/>
            </a:bodyPr>
            <a:lstStyle/>
            <a:p>
              <a:pPr algn="ctr"/>
              <a:r>
                <a:rPr lang="en-US" sz="1400" b="1" i="1" dirty="0" smtClean="0">
                  <a:latin typeface="Calisto MT" panose="02040603050505030304" pitchFamily="18" charset="0"/>
                </a:rPr>
                <a:t>Senator J. William Fulbright</a:t>
              </a:r>
              <a:endParaRPr lang="en-US" sz="1400" b="1" i="1" dirty="0">
                <a:latin typeface="Calisto MT" panose="02040603050505030304" pitchFamily="18" charset="0"/>
              </a:endParaRPr>
            </a:p>
          </p:txBody>
        </p:sp>
      </p:grpSp>
      <p:sp>
        <p:nvSpPr>
          <p:cNvPr id="6" name="Rectangle 5"/>
          <p:cNvSpPr/>
          <p:nvPr/>
        </p:nvSpPr>
        <p:spPr>
          <a:xfrm>
            <a:off x="457200" y="5181600"/>
            <a:ext cx="7924799" cy="923330"/>
          </a:xfrm>
          <a:prstGeom prst="rect">
            <a:avLst/>
          </a:prstGeom>
        </p:spPr>
        <p:txBody>
          <a:bodyPr wrap="square">
            <a:spAutoFit/>
          </a:bodyPr>
          <a:lstStyle/>
          <a:p>
            <a:pPr algn="ctr">
              <a:defRPr/>
            </a:pPr>
            <a:r>
              <a:rPr lang="en-US" i="1" dirty="0">
                <a:solidFill>
                  <a:srgbClr val="1B3A60"/>
                </a:solidFill>
                <a:latin typeface="Calisto MT" panose="02040603050505030304" pitchFamily="18" charset="0"/>
                <a:ea typeface="Open Sans Semibold" pitchFamily="34" charset="0"/>
                <a:cs typeface="Open Sans Semibold" pitchFamily="34" charset="0"/>
              </a:rPr>
              <a:t>“International education exchange is the most significant current project designed to continue the process of humanizing mankind to the point, we would hope, that nations can learn to live in peace</a:t>
            </a:r>
            <a:r>
              <a:rPr lang="en-US" i="1" dirty="0" smtClean="0">
                <a:solidFill>
                  <a:srgbClr val="1B3A60"/>
                </a:solidFill>
                <a:latin typeface="Calisto MT" panose="02040603050505030304" pitchFamily="18" charset="0"/>
                <a:ea typeface="Open Sans Semibold" pitchFamily="34" charset="0"/>
                <a:cs typeface="Open Sans Semibold" pitchFamily="34" charset="0"/>
              </a:rPr>
              <a:t>.” </a:t>
            </a:r>
            <a:endParaRPr lang="en-US" i="1" dirty="0">
              <a:solidFill>
                <a:srgbClr val="1B3A60"/>
              </a:solidFill>
              <a:latin typeface="Calisto MT" panose="02040603050505030304" pitchFamily="18" charset="0"/>
              <a:ea typeface="Open Sans Semibold" pitchFamily="34" charset="0"/>
              <a:cs typeface="Open Sans Semibold" pitchFamily="34" charset="0"/>
            </a:endParaRPr>
          </a:p>
        </p:txBody>
      </p:sp>
      <p:pic>
        <p:nvPicPr>
          <p:cNvPr id="26" name="Picture 25" descr="State Dept Seal.png"/>
          <p:cNvPicPr>
            <a:picLocks noChangeAspect="1"/>
          </p:cNvPicPr>
          <p:nvPr/>
        </p:nvPicPr>
        <p:blipFill>
          <a:blip r:embed="rId4" cstate="print"/>
          <a:stretch>
            <a:fillRect/>
          </a:stretch>
        </p:blipFill>
        <p:spPr>
          <a:xfrm>
            <a:off x="152400" y="6273343"/>
            <a:ext cx="457200" cy="457200"/>
          </a:xfrm>
          <a:prstGeom prst="rect">
            <a:avLst/>
          </a:prstGeom>
        </p:spPr>
      </p:pic>
      <p:pic>
        <p:nvPicPr>
          <p:cNvPr id="27" name="Picture 26" descr="State Dept Seal.png"/>
          <p:cNvPicPr>
            <a:picLocks noChangeAspect="1"/>
          </p:cNvPicPr>
          <p:nvPr/>
        </p:nvPicPr>
        <p:blipFill>
          <a:blip r:embed="rId5" cstate="print"/>
          <a:stretch>
            <a:fillRect/>
          </a:stretch>
        </p:blipFill>
        <p:spPr>
          <a:xfrm>
            <a:off x="8534400" y="6273343"/>
            <a:ext cx="457200" cy="457200"/>
          </a:xfrm>
          <a:prstGeom prst="rect">
            <a:avLst/>
          </a:prstGeom>
        </p:spPr>
      </p:pic>
      <p:pic>
        <p:nvPicPr>
          <p:cNvPr id="28" name="Picture 7" descr="cid:ii_i2z3sg8z6_149eda4306f515b1">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9" descr="cid:ii_i2z3z6fr10_149eda8fae2059d3">
            <a:hlinkClick r:id="rId8"/>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8" descr="cid:ii_i2z3z6fc8_149eda8fae2059d3">
            <a:hlinkClick r:id="rId10"/>
          </p:cNvPr>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10" descr="cid:ii_i2z3z6fj9_149eda8fae2059d3">
            <a:hlinkClick r:id="rId12"/>
          </p:cNvPr>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11" descr="cid:ii_i2z3z6f17_149eda8fae2059d3">
            <a:hlinkClick r:id="rId14"/>
          </p:cNvPr>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12" descr="cid:ii_i2z3z6fy11_149eda8fae2059d3">
            <a:hlinkClick r:id="rId16"/>
          </p:cNvPr>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Box 18"/>
          <p:cNvSpPr txBox="1"/>
          <p:nvPr/>
        </p:nvSpPr>
        <p:spPr>
          <a:xfrm>
            <a:off x="2967037" y="62484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Tree>
    <p:extLst>
      <p:ext uri="{BB962C8B-B14F-4D97-AF65-F5344CB8AC3E}">
        <p14:creationId xmlns="" xmlns:p14="http://schemas.microsoft.com/office/powerpoint/2010/main" val="5333467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868362"/>
          </a:xfrm>
        </p:spPr>
        <p:txBody>
          <a:bodyPr>
            <a:noAutofit/>
          </a:bodyPr>
          <a:lstStyle/>
          <a:p>
            <a:r>
              <a:rPr lang="en-US" sz="3200" b="1" dirty="0" smtClean="0">
                <a:solidFill>
                  <a:schemeClr val="bg1"/>
                </a:solidFill>
                <a:latin typeface="Batang" pitchFamily="18" charset="-127"/>
                <a:ea typeface="Batang" pitchFamily="18" charset="-127"/>
              </a:rPr>
              <a:t>The Prestigious Fulbright Program</a:t>
            </a:r>
            <a:endParaRPr lang="en-US" sz="32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6" name="Picture 25"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27" name="Picture 26"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28"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Box 18"/>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
        <p:nvSpPr>
          <p:cNvPr id="20" name="TextBox 19"/>
          <p:cNvSpPr txBox="1"/>
          <p:nvPr/>
        </p:nvSpPr>
        <p:spPr>
          <a:xfrm>
            <a:off x="153537" y="816822"/>
            <a:ext cx="8839200" cy="2840778"/>
          </a:xfrm>
          <a:prstGeom prst="rect">
            <a:avLst/>
          </a:prstGeom>
          <a:noFill/>
        </p:spPr>
        <p:txBody>
          <a:bodyPr wrap="square" rtlCol="0">
            <a:spAutoFit/>
          </a:bodyPr>
          <a:lstStyle/>
          <a:p>
            <a:pPr marL="342900" indent="-342900">
              <a:lnSpc>
                <a:spcPct val="150000"/>
              </a:lnSpc>
              <a:spcBef>
                <a:spcPct val="20000"/>
              </a:spcBef>
              <a:buFont typeface="Arial" pitchFamily="34" charset="0"/>
              <a:buChar char="•"/>
            </a:pPr>
            <a:r>
              <a:rPr lang="en-US" sz="2300" dirty="0" smtClean="0">
                <a:solidFill>
                  <a:schemeClr val="tx2"/>
                </a:solidFill>
                <a:latin typeface="Georgia" panose="02040502050405020303" pitchFamily="18" charset="0"/>
              </a:rPr>
              <a:t>Fulbright </a:t>
            </a:r>
            <a:r>
              <a:rPr lang="en-US" sz="2300" dirty="0">
                <a:solidFill>
                  <a:schemeClr val="tx2"/>
                </a:solidFill>
                <a:latin typeface="Georgia" panose="02040502050405020303" pitchFamily="18" charset="0"/>
              </a:rPr>
              <a:t>is the most widely recognized and prestigious international exchange program in the world.</a:t>
            </a:r>
          </a:p>
          <a:p>
            <a:pPr marL="342900" indent="-342900">
              <a:lnSpc>
                <a:spcPct val="150000"/>
              </a:lnSpc>
              <a:spcBef>
                <a:spcPct val="20000"/>
              </a:spcBef>
              <a:buFont typeface="Arial" pitchFamily="34" charset="0"/>
              <a:buChar char="•"/>
            </a:pPr>
            <a:r>
              <a:rPr lang="en-US" sz="2300" dirty="0">
                <a:solidFill>
                  <a:schemeClr val="tx2"/>
                </a:solidFill>
                <a:latin typeface="Georgia" panose="02040502050405020303" pitchFamily="18" charset="0"/>
              </a:rPr>
              <a:t>Over </a:t>
            </a:r>
            <a:r>
              <a:rPr lang="en-US" sz="2300" dirty="0" smtClean="0">
                <a:solidFill>
                  <a:schemeClr val="tx2"/>
                </a:solidFill>
                <a:latin typeface="Georgia" panose="02040502050405020303" pitchFamily="18" charset="0"/>
              </a:rPr>
              <a:t>156 </a:t>
            </a:r>
            <a:r>
              <a:rPr lang="en-US" sz="2300" dirty="0">
                <a:solidFill>
                  <a:schemeClr val="tx2"/>
                </a:solidFill>
                <a:latin typeface="Georgia" panose="02040502050405020303" pitchFamily="18" charset="0"/>
              </a:rPr>
              <a:t>countries worldwide, including Nigeria participate in this program</a:t>
            </a:r>
          </a:p>
          <a:p>
            <a:pPr>
              <a:lnSpc>
                <a:spcPct val="150000"/>
              </a:lnSpc>
            </a:pPr>
            <a:endParaRPr lang="en-US" sz="2400" dirty="0">
              <a:latin typeface="Calisto MT" pitchFamily="18" charset="0"/>
              <a:ea typeface="Batang" pitchFamily="18" charset="-127"/>
            </a:endParaRPr>
          </a:p>
        </p:txBody>
      </p:sp>
      <p:pic>
        <p:nvPicPr>
          <p:cNvPr id="21" name="Picture 20" descr="http://www.hawaii.edu/site/calendar/uploads/27517.jpg"/>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153536" y="2514600"/>
            <a:ext cx="4113663" cy="3581399"/>
          </a:xfrm>
          <a:prstGeom prst="rect">
            <a:avLst/>
          </a:prstGeom>
          <a:noFill/>
          <a:ln>
            <a:noFill/>
          </a:ln>
        </p:spPr>
      </p:pic>
      <p:pic>
        <p:nvPicPr>
          <p:cNvPr id="22" name="Picture 21" descr="http://www.unionky.edu/sites/default/files/public/fulbright.jpeg"/>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4648200" y="2514600"/>
            <a:ext cx="4343400" cy="3581398"/>
          </a:xfrm>
          <a:prstGeom prst="rect">
            <a:avLst/>
          </a:prstGeom>
          <a:noFill/>
          <a:ln>
            <a:noFill/>
          </a:ln>
        </p:spPr>
      </p:pic>
    </p:spTree>
    <p:extLst>
      <p:ext uri="{BB962C8B-B14F-4D97-AF65-F5344CB8AC3E}">
        <p14:creationId xmlns="" xmlns:p14="http://schemas.microsoft.com/office/powerpoint/2010/main" val="86464488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762000"/>
          </a:xfrm>
        </p:spPr>
        <p:txBody>
          <a:bodyPr>
            <a:noAutofit/>
          </a:bodyPr>
          <a:lstStyle/>
          <a:p>
            <a:r>
              <a:rPr lang="en-US" sz="3200" b="1" dirty="0" smtClean="0">
                <a:solidFill>
                  <a:schemeClr val="bg1"/>
                </a:solidFill>
                <a:latin typeface="Batang" pitchFamily="18" charset="-127"/>
                <a:ea typeface="Batang" pitchFamily="18" charset="-127"/>
              </a:rPr>
              <a:t>Goals of the Fulbright Program</a:t>
            </a:r>
            <a:endParaRPr lang="en-US" sz="28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3" name="Picture 12"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5" name="Picture 14"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1030"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5"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7"/>
          <p:cNvSpPr>
            <a:spLocks noChangeArrowheads="1"/>
          </p:cNvSpPr>
          <p:nvPr/>
        </p:nvSpPr>
        <p:spPr bwMode="auto">
          <a:xfrm>
            <a:off x="242905" y="34119"/>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8"/>
          <p:cNvSpPr>
            <a:spLocks noChangeArrowheads="1"/>
          </p:cNvSpPr>
          <p:nvPr/>
        </p:nvSpPr>
        <p:spPr bwMode="auto">
          <a:xfrm>
            <a:off x="0" y="8286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9"/>
          <p:cNvSpPr>
            <a:spLocks noChangeArrowheads="1"/>
          </p:cNvSpPr>
          <p:nvPr/>
        </p:nvSpPr>
        <p:spPr bwMode="auto">
          <a:xfrm>
            <a:off x="0" y="12001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0"/>
          <p:cNvSpPr>
            <a:spLocks noChangeArrowheads="1"/>
          </p:cNvSpPr>
          <p:nvPr/>
        </p:nvSpPr>
        <p:spPr bwMode="auto">
          <a:xfrm>
            <a:off x="0" y="157162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1"/>
          <p:cNvSpPr>
            <a:spLocks noChangeArrowheads="1"/>
          </p:cNvSpPr>
          <p:nvPr/>
        </p:nvSpPr>
        <p:spPr bwMode="auto">
          <a:xfrm>
            <a:off x="0" y="19431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0" y="23145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1F497D"/>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a:spLocks noChangeArrowheads="1"/>
          </p:cNvSpPr>
          <p:nvPr/>
        </p:nvSpPr>
        <p:spPr bwMode="auto">
          <a:xfrm>
            <a:off x="0" y="26955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Box 22"/>
          <p:cNvSpPr txBox="1"/>
          <p:nvPr/>
        </p:nvSpPr>
        <p:spPr>
          <a:xfrm>
            <a:off x="2967037" y="62484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
        <p:nvSpPr>
          <p:cNvPr id="26" name="Rectangle 3"/>
          <p:cNvSpPr>
            <a:spLocks noGrp="1" noChangeArrowheads="1"/>
          </p:cNvSpPr>
          <p:nvPr>
            <p:ph idx="1"/>
          </p:nvPr>
        </p:nvSpPr>
        <p:spPr>
          <a:xfrm>
            <a:off x="76200" y="1219200"/>
            <a:ext cx="5562600" cy="5181600"/>
          </a:xfrm>
        </p:spPr>
        <p:txBody>
          <a:bodyPr>
            <a:normAutofit/>
          </a:bodyPr>
          <a:lstStyle/>
          <a:p>
            <a:pPr eaLnBrk="1" hangingPunct="1">
              <a:lnSpc>
                <a:spcPct val="150000"/>
              </a:lnSpc>
            </a:pPr>
            <a:r>
              <a:rPr lang="en-US" altLang="en-US" sz="2300" dirty="0" smtClean="0">
                <a:solidFill>
                  <a:schemeClr val="tx2"/>
                </a:solidFill>
                <a:latin typeface="Georgia" panose="02040502050405020303" pitchFamily="18" charset="0"/>
              </a:rPr>
              <a:t>Cultural exchange</a:t>
            </a:r>
          </a:p>
          <a:p>
            <a:pPr eaLnBrk="1" hangingPunct="1">
              <a:lnSpc>
                <a:spcPct val="150000"/>
              </a:lnSpc>
            </a:pPr>
            <a:r>
              <a:rPr lang="en-US" altLang="en-US" sz="2300" dirty="0" smtClean="0">
                <a:solidFill>
                  <a:schemeClr val="tx2"/>
                </a:solidFill>
                <a:latin typeface="Georgia" panose="02040502050405020303" pitchFamily="18" charset="0"/>
              </a:rPr>
              <a:t>Academic development</a:t>
            </a:r>
          </a:p>
          <a:p>
            <a:pPr eaLnBrk="1" hangingPunct="1">
              <a:lnSpc>
                <a:spcPct val="150000"/>
              </a:lnSpc>
            </a:pPr>
            <a:r>
              <a:rPr lang="en-US" altLang="en-US" sz="2300" dirty="0" smtClean="0">
                <a:solidFill>
                  <a:schemeClr val="tx2"/>
                </a:solidFill>
                <a:latin typeface="Georgia" panose="02040502050405020303" pitchFamily="18" charset="0"/>
              </a:rPr>
              <a:t>Professional development</a:t>
            </a:r>
          </a:p>
          <a:p>
            <a:pPr eaLnBrk="1" hangingPunct="1">
              <a:lnSpc>
                <a:spcPct val="150000"/>
              </a:lnSpc>
            </a:pPr>
            <a:r>
              <a:rPr lang="en-US" altLang="en-US" sz="2300" dirty="0" smtClean="0">
                <a:solidFill>
                  <a:schemeClr val="tx2"/>
                </a:solidFill>
                <a:latin typeface="Georgia" panose="02040502050405020303" pitchFamily="18" charset="0"/>
              </a:rPr>
              <a:t>Personal development</a:t>
            </a:r>
          </a:p>
          <a:p>
            <a:pPr>
              <a:lnSpc>
                <a:spcPct val="150000"/>
              </a:lnSpc>
            </a:pPr>
            <a:r>
              <a:rPr lang="en-US" sz="2300" dirty="0" smtClean="0">
                <a:solidFill>
                  <a:schemeClr val="tx2"/>
                </a:solidFill>
                <a:latin typeface="Georgia" panose="02040502050405020303" pitchFamily="18" charset="0"/>
              </a:rPr>
              <a:t>Promotion of collaborative research   to solve global problems </a:t>
            </a:r>
          </a:p>
          <a:p>
            <a:pPr>
              <a:lnSpc>
                <a:spcPct val="150000"/>
              </a:lnSpc>
            </a:pPr>
            <a:r>
              <a:rPr lang="en-US" sz="2300" dirty="0">
                <a:solidFill>
                  <a:schemeClr val="tx2"/>
                </a:solidFill>
                <a:latin typeface="Georgia" panose="02040502050405020303" pitchFamily="18" charset="0"/>
              </a:rPr>
              <a:t>Foster international </a:t>
            </a:r>
            <a:r>
              <a:rPr lang="en-US" sz="2300" dirty="0" smtClean="0">
                <a:solidFill>
                  <a:schemeClr val="tx2"/>
                </a:solidFill>
                <a:latin typeface="Georgia" panose="02040502050405020303" pitchFamily="18" charset="0"/>
              </a:rPr>
              <a:t>cooperation and networking</a:t>
            </a:r>
            <a:endParaRPr lang="en-US" sz="2300" dirty="0">
              <a:solidFill>
                <a:schemeClr val="tx2"/>
              </a:solidFill>
              <a:latin typeface="Georgia" panose="02040502050405020303" pitchFamily="18" charset="0"/>
            </a:endParaRPr>
          </a:p>
          <a:p>
            <a:pPr>
              <a:lnSpc>
                <a:spcPct val="120000"/>
              </a:lnSpc>
            </a:pPr>
            <a:endParaRPr lang="en-US" sz="2400" dirty="0">
              <a:latin typeface="Calisto MT" panose="02040603050505030304" pitchFamily="18" charset="0"/>
            </a:endParaRPr>
          </a:p>
          <a:p>
            <a:pPr eaLnBrk="1" hangingPunct="1"/>
            <a:endParaRPr lang="en-US" altLang="en-US" sz="2800" dirty="0" smtClean="0"/>
          </a:p>
          <a:p>
            <a:pPr eaLnBrk="1" hangingPunct="1"/>
            <a:endParaRPr lang="en-US" altLang="en-US" dirty="0" smtClean="0"/>
          </a:p>
          <a:p>
            <a:pPr eaLnBrk="1" hangingPunct="1">
              <a:buFontTx/>
              <a:buNone/>
            </a:pPr>
            <a:endParaRPr lang="en-US" altLang="en-US" dirty="0" smtClean="0"/>
          </a:p>
        </p:txBody>
      </p:sp>
      <p:pic>
        <p:nvPicPr>
          <p:cNvPr id="28" name="Content Placeholder 3" descr="n727241633_1092434_2264.jpg"/>
          <p:cNvPicPr>
            <a:picLocks noChangeAspect="1"/>
          </p:cNvPicPr>
          <p:nvPr/>
        </p:nvPicPr>
        <p:blipFill>
          <a:blip r:embed="rId17" cstate="print"/>
          <a:stretch>
            <a:fillRect/>
          </a:stretch>
        </p:blipFill>
        <p:spPr>
          <a:xfrm>
            <a:off x="5334000" y="1255513"/>
            <a:ext cx="3505200" cy="2628901"/>
          </a:xfrm>
          <a:prstGeom prst="rect">
            <a:avLst/>
          </a:prstGeom>
        </p:spPr>
      </p:pic>
      <p:pic>
        <p:nvPicPr>
          <p:cNvPr id="29" name="Content Placeholder 3" descr="Folake saying E ku ile ooooo.JPG"/>
          <p:cNvPicPr>
            <a:picLocks noChangeAspect="1"/>
          </p:cNvPicPr>
          <p:nvPr/>
        </p:nvPicPr>
        <p:blipFill>
          <a:blip r:embed="rId18" cstate="print"/>
          <a:stretch>
            <a:fillRect/>
          </a:stretch>
        </p:blipFill>
        <p:spPr>
          <a:xfrm>
            <a:off x="5334000" y="4041962"/>
            <a:ext cx="3581400" cy="2054038"/>
          </a:xfrm>
          <a:prstGeom prst="rect">
            <a:avLst/>
          </a:prstGeom>
        </p:spPr>
      </p:pic>
    </p:spTree>
    <p:extLst>
      <p:ext uri="{BB962C8B-B14F-4D97-AF65-F5344CB8AC3E}">
        <p14:creationId xmlns="" xmlns:p14="http://schemas.microsoft.com/office/powerpoint/2010/main" val="2533331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20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fade">
                                      <p:cBhvr>
                                        <p:cTn id="12" dur="20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2000"/>
                                        <p:tgtEl>
                                          <p:spTgt spid="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Effect transition="in" filter="fade">
                                      <p:cBhvr>
                                        <p:cTn id="22" dur="2000"/>
                                        <p:tgtEl>
                                          <p:spTgt spid="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animEffect transition="in" filter="fade">
                                      <p:cBhvr>
                                        <p:cTn id="27" dur="2000"/>
                                        <p:tgtEl>
                                          <p:spTgt spid="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20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868362"/>
          </a:xfrm>
        </p:spPr>
        <p:txBody>
          <a:bodyPr>
            <a:noAutofit/>
          </a:bodyPr>
          <a:lstStyle/>
          <a:p>
            <a:r>
              <a:rPr lang="en-US" sz="3200" b="1" dirty="0" smtClean="0">
                <a:solidFill>
                  <a:schemeClr val="bg1"/>
                </a:solidFill>
                <a:latin typeface="Batang" pitchFamily="18" charset="-127"/>
                <a:ea typeface="Batang" pitchFamily="18" charset="-127"/>
              </a:rPr>
              <a:t>Fulbright Grant Categories</a:t>
            </a:r>
            <a:endParaRPr lang="en-US" sz="32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6" name="Picture 25"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27" name="Picture 26"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28"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TextBox 18"/>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
        <p:nvSpPr>
          <p:cNvPr id="20" name="TextBox 19"/>
          <p:cNvSpPr txBox="1"/>
          <p:nvPr/>
        </p:nvSpPr>
        <p:spPr>
          <a:xfrm>
            <a:off x="152400" y="940475"/>
            <a:ext cx="8839200" cy="2954655"/>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en-US" sz="2000" dirty="0" smtClean="0">
                <a:solidFill>
                  <a:schemeClr val="tx2"/>
                </a:solidFill>
                <a:latin typeface="Georgia" panose="02040502050405020303" pitchFamily="18" charset="0"/>
                <a:ea typeface="Batang" pitchFamily="18" charset="-127"/>
              </a:rPr>
              <a:t>The term “Fulbright Program” encompasses a variety of exchange programs, including both individual and institutional grants.</a:t>
            </a:r>
          </a:p>
          <a:p>
            <a:pPr marL="342900" indent="-342900">
              <a:lnSpc>
                <a:spcPct val="150000"/>
              </a:lnSpc>
              <a:buFont typeface="Wingdings" panose="05000000000000000000" pitchFamily="2" charset="2"/>
              <a:buChar char="§"/>
            </a:pPr>
            <a:r>
              <a:rPr lang="en-US" sz="2000" dirty="0" smtClean="0">
                <a:solidFill>
                  <a:schemeClr val="tx2"/>
                </a:solidFill>
                <a:latin typeface="Georgia" panose="02040502050405020303" pitchFamily="18" charset="0"/>
                <a:ea typeface="Batang" pitchFamily="18" charset="-127"/>
              </a:rPr>
              <a:t>Now lets talk about the Fulbright grant categories. </a:t>
            </a:r>
            <a:endParaRPr lang="en-US" sz="2000" dirty="0">
              <a:solidFill>
                <a:schemeClr val="tx2"/>
              </a:solidFill>
              <a:latin typeface="Georgia" panose="02040502050405020303" pitchFamily="18" charset="0"/>
              <a:ea typeface="Batang" pitchFamily="18" charset="-127"/>
            </a:endParaRPr>
          </a:p>
          <a:p>
            <a:pPr marL="342900" indent="-342900">
              <a:lnSpc>
                <a:spcPct val="150000"/>
              </a:lnSpc>
              <a:buFont typeface="Wingdings" panose="05000000000000000000" pitchFamily="2" charset="2"/>
              <a:buChar char="§"/>
            </a:pPr>
            <a:endParaRPr lang="en-US" sz="2000" dirty="0" smtClean="0">
              <a:latin typeface="Calisto MT" pitchFamily="18" charset="0"/>
              <a:ea typeface="Batang" pitchFamily="18" charset="-127"/>
            </a:endParaRPr>
          </a:p>
          <a:p>
            <a:pPr>
              <a:lnSpc>
                <a:spcPct val="150000"/>
              </a:lnSpc>
            </a:pPr>
            <a:endParaRPr lang="en-US" sz="2000" dirty="0">
              <a:latin typeface="Calisto MT" pitchFamily="18" charset="0"/>
              <a:ea typeface="Batang" pitchFamily="18" charset="-127"/>
            </a:endParaRPr>
          </a:p>
          <a:p>
            <a:pPr>
              <a:lnSpc>
                <a:spcPct val="150000"/>
              </a:lnSpc>
            </a:pPr>
            <a:endParaRPr lang="en-US" sz="2400" dirty="0">
              <a:latin typeface="Calisto MT" pitchFamily="18" charset="0"/>
              <a:ea typeface="Batang" pitchFamily="18" charset="-127"/>
            </a:endParaRPr>
          </a:p>
        </p:txBody>
      </p:sp>
      <p:pic>
        <p:nvPicPr>
          <p:cNvPr id="6146" name="Picture 2" descr="http://howtomakeagreatpresentation.com/wp-content/uploads/2013/06/3D-Man-Presenting-Intro-Image.jpg"/>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2552700" y="2552700"/>
            <a:ext cx="3543300" cy="35433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5114601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868362"/>
          </a:xfrm>
        </p:spPr>
        <p:txBody>
          <a:bodyPr>
            <a:noAutofit/>
          </a:bodyPr>
          <a:lstStyle/>
          <a:p>
            <a:r>
              <a:rPr lang="en-US" sz="2800" b="1" dirty="0" smtClean="0">
                <a:solidFill>
                  <a:schemeClr val="bg1"/>
                </a:solidFill>
                <a:latin typeface="Batang" pitchFamily="18" charset="-127"/>
                <a:ea typeface="Batang" pitchFamily="18" charset="-127"/>
              </a:rPr>
              <a:t>Fulbright Foreign Student Program</a:t>
            </a:r>
            <a:endParaRPr lang="en-US" sz="28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4800" y="1124664"/>
            <a:ext cx="8839200" cy="5339923"/>
          </a:xfrm>
          <a:prstGeom prst="rect">
            <a:avLst/>
          </a:prstGeom>
          <a:noFill/>
        </p:spPr>
        <p:txBody>
          <a:bodyPr wrap="square" rtlCol="0">
            <a:spAutoFit/>
          </a:bodyPr>
          <a:lstStyle/>
          <a:p>
            <a:pPr marL="347472" indent="-347472">
              <a:buFont typeface="Wingdings" pitchFamily="2" charset="2"/>
              <a:buChar char="Ø"/>
            </a:pPr>
            <a:r>
              <a:rPr lang="en-US" sz="1900" dirty="0" smtClean="0">
                <a:solidFill>
                  <a:schemeClr val="tx2"/>
                </a:solidFill>
                <a:latin typeface="Georgia" panose="02040502050405020303" pitchFamily="18" charset="0"/>
                <a:ea typeface="Batang" pitchFamily="18" charset="-127"/>
              </a:rPr>
              <a:t>Formerly referred to as the Fulbright Junior Staff Development Program </a:t>
            </a:r>
          </a:p>
          <a:p>
            <a:pPr marL="347472" indent="-347472">
              <a:buFont typeface="Wingdings" pitchFamily="2" charset="2"/>
              <a:buChar char="Ø"/>
            </a:pPr>
            <a:endParaRPr lang="en-US" dirty="0" smtClean="0">
              <a:solidFill>
                <a:schemeClr val="tx2"/>
              </a:solidFill>
              <a:latin typeface="Georgia" panose="02040502050405020303" pitchFamily="18" charset="0"/>
              <a:ea typeface="Batang" pitchFamily="18" charset="-127"/>
            </a:endParaRPr>
          </a:p>
          <a:p>
            <a:pPr marL="347472" indent="-347472">
              <a:buFont typeface="Wingdings" pitchFamily="2" charset="2"/>
              <a:buChar char="Ø"/>
            </a:pPr>
            <a:r>
              <a:rPr lang="en-US" sz="1900" dirty="0" smtClean="0">
                <a:solidFill>
                  <a:schemeClr val="tx2"/>
                </a:solidFill>
                <a:latin typeface="Georgia" panose="02040502050405020303" pitchFamily="18" charset="0"/>
                <a:ea typeface="Batang" pitchFamily="18" charset="-127"/>
              </a:rPr>
              <a:t>This program is designed for </a:t>
            </a:r>
            <a:r>
              <a:rPr lang="en-US" sz="1900" dirty="0">
                <a:solidFill>
                  <a:schemeClr val="tx2"/>
                </a:solidFill>
                <a:latin typeface="Georgia" panose="02040502050405020303" pitchFamily="18" charset="0"/>
                <a:ea typeface="Batang" pitchFamily="18" charset="-127"/>
              </a:rPr>
              <a:t>doctoral </a:t>
            </a:r>
            <a:r>
              <a:rPr lang="en-US" sz="1900" dirty="0" smtClean="0">
                <a:solidFill>
                  <a:schemeClr val="tx2"/>
                </a:solidFill>
                <a:latin typeface="Georgia" panose="02040502050405020303" pitchFamily="18" charset="0"/>
                <a:ea typeface="Batang" pitchFamily="18" charset="-127"/>
              </a:rPr>
              <a:t>students. </a:t>
            </a:r>
          </a:p>
          <a:p>
            <a:endParaRPr lang="en-US" sz="1400" dirty="0" smtClean="0">
              <a:solidFill>
                <a:schemeClr val="tx2"/>
              </a:solidFill>
              <a:latin typeface="Georgia" panose="02040502050405020303" pitchFamily="18" charset="0"/>
              <a:ea typeface="Batang" pitchFamily="18" charset="-127"/>
            </a:endParaRPr>
          </a:p>
          <a:p>
            <a:pPr marL="347472" indent="-347472">
              <a:buFont typeface="Wingdings" pitchFamily="2" charset="2"/>
              <a:buChar char="Ø"/>
            </a:pPr>
            <a:r>
              <a:rPr lang="en-US" sz="1900" dirty="0">
                <a:solidFill>
                  <a:schemeClr val="tx2"/>
                </a:solidFill>
                <a:latin typeface="Georgia" panose="02040502050405020303" pitchFamily="18" charset="0"/>
                <a:ea typeface="Batang" pitchFamily="18" charset="-127"/>
              </a:rPr>
              <a:t>It offers </a:t>
            </a:r>
            <a:r>
              <a:rPr lang="en-US" sz="1900" dirty="0" smtClean="0">
                <a:solidFill>
                  <a:schemeClr val="tx2"/>
                </a:solidFill>
                <a:latin typeface="Georgia" panose="02040502050405020303" pitchFamily="18" charset="0"/>
                <a:ea typeface="Batang" pitchFamily="18" charset="-127"/>
              </a:rPr>
              <a:t>them the </a:t>
            </a:r>
            <a:r>
              <a:rPr lang="en-US" sz="1900" dirty="0">
                <a:solidFill>
                  <a:schemeClr val="tx2"/>
                </a:solidFill>
                <a:latin typeface="Georgia" panose="02040502050405020303" pitchFamily="18" charset="0"/>
                <a:ea typeface="Batang" pitchFamily="18" charset="-127"/>
              </a:rPr>
              <a:t>opportunity to conduct doctoral research at U.S. academic or research institutions for </a:t>
            </a:r>
            <a:r>
              <a:rPr lang="en-US" sz="1900" dirty="0" smtClean="0">
                <a:solidFill>
                  <a:schemeClr val="tx2"/>
                </a:solidFill>
                <a:latin typeface="Georgia" panose="02040502050405020303" pitchFamily="18" charset="0"/>
                <a:ea typeface="Batang" pitchFamily="18" charset="-127"/>
              </a:rPr>
              <a:t>one academic year.</a:t>
            </a:r>
          </a:p>
          <a:p>
            <a:pPr marL="347472" indent="-347472">
              <a:buFont typeface="Wingdings" pitchFamily="2" charset="2"/>
              <a:buChar char="Ø"/>
            </a:pPr>
            <a:endParaRPr lang="en-US" sz="1400" dirty="0" smtClean="0">
              <a:solidFill>
                <a:schemeClr val="tx2"/>
              </a:solidFill>
              <a:latin typeface="Georgia" panose="02040502050405020303" pitchFamily="18" charset="0"/>
            </a:endParaRPr>
          </a:p>
          <a:p>
            <a:pPr marL="347472" indent="-347472">
              <a:buFont typeface="Wingdings" pitchFamily="2" charset="2"/>
              <a:buChar char="Ø"/>
            </a:pPr>
            <a:r>
              <a:rPr lang="en-US" sz="1900" dirty="0" smtClean="0">
                <a:solidFill>
                  <a:schemeClr val="tx2"/>
                </a:solidFill>
                <a:latin typeface="Georgia" panose="02040502050405020303" pitchFamily="18" charset="0"/>
              </a:rPr>
              <a:t>Call for Applications: </a:t>
            </a:r>
            <a:r>
              <a:rPr lang="en-US" sz="1900" b="1" dirty="0" smtClean="0">
                <a:solidFill>
                  <a:schemeClr val="tx2"/>
                </a:solidFill>
                <a:latin typeface="Georgia" panose="02040502050405020303" pitchFamily="18" charset="0"/>
              </a:rPr>
              <a:t>February 1</a:t>
            </a:r>
          </a:p>
          <a:p>
            <a:pPr marL="347472" indent="-347472">
              <a:buFont typeface="Wingdings" pitchFamily="2" charset="2"/>
              <a:buChar char="Ø"/>
            </a:pPr>
            <a:endParaRPr lang="en-US" sz="1900" dirty="0">
              <a:solidFill>
                <a:schemeClr val="tx2"/>
              </a:solidFill>
              <a:latin typeface="Georgia" panose="02040502050405020303" pitchFamily="18" charset="0"/>
            </a:endParaRPr>
          </a:p>
          <a:p>
            <a:pPr marL="347472" indent="-347472">
              <a:buFont typeface="Wingdings" pitchFamily="2" charset="2"/>
              <a:buChar char="Ø"/>
            </a:pPr>
            <a:r>
              <a:rPr lang="en-US" sz="1900" dirty="0" smtClean="0">
                <a:solidFill>
                  <a:schemeClr val="tx2"/>
                </a:solidFill>
                <a:latin typeface="Georgia" panose="02040502050405020303" pitchFamily="18" charset="0"/>
              </a:rPr>
              <a:t>Deadline for submitting online </a:t>
            </a:r>
            <a:r>
              <a:rPr lang="en-US" sz="1900" dirty="0">
                <a:solidFill>
                  <a:schemeClr val="tx2"/>
                </a:solidFill>
                <a:latin typeface="Georgia" panose="02040502050405020303" pitchFamily="18" charset="0"/>
              </a:rPr>
              <a:t>application and all supplementary </a:t>
            </a:r>
            <a:r>
              <a:rPr lang="en-US" sz="1900" dirty="0" smtClean="0">
                <a:solidFill>
                  <a:schemeClr val="tx2"/>
                </a:solidFill>
                <a:latin typeface="Georgia" panose="02040502050405020303" pitchFamily="18" charset="0"/>
              </a:rPr>
              <a:t>documents: </a:t>
            </a:r>
            <a:r>
              <a:rPr lang="en-US" sz="1900" b="1" dirty="0">
                <a:solidFill>
                  <a:schemeClr val="tx2"/>
                </a:solidFill>
                <a:latin typeface="Georgia" panose="02040502050405020303" pitchFamily="18" charset="0"/>
              </a:rPr>
              <a:t>June 1 </a:t>
            </a:r>
            <a:endParaRPr lang="en-US" sz="1900" b="1" dirty="0" smtClean="0">
              <a:solidFill>
                <a:schemeClr val="tx2"/>
              </a:solidFill>
              <a:latin typeface="Georgia" panose="02040502050405020303" pitchFamily="18" charset="0"/>
            </a:endParaRPr>
          </a:p>
          <a:p>
            <a:pPr marL="347472" indent="-347472">
              <a:buFont typeface="Wingdings" pitchFamily="2" charset="2"/>
              <a:buChar char="Ø"/>
            </a:pPr>
            <a:endParaRPr lang="en-US" sz="1200" dirty="0">
              <a:solidFill>
                <a:schemeClr val="tx2"/>
              </a:solidFill>
              <a:latin typeface="Georgia" panose="02040502050405020303" pitchFamily="18" charset="0"/>
            </a:endParaRPr>
          </a:p>
          <a:p>
            <a:pPr marL="285750" indent="-285750">
              <a:buFont typeface="Wingdings" panose="05000000000000000000" pitchFamily="2" charset="2"/>
              <a:buChar char="Ø"/>
            </a:pPr>
            <a:r>
              <a:rPr lang="en-US" sz="1900" b="1" dirty="0" smtClean="0">
                <a:solidFill>
                  <a:schemeClr val="tx2"/>
                </a:solidFill>
                <a:latin typeface="Georgia" panose="02040502050405020303" pitchFamily="18" charset="0"/>
                <a:ea typeface="Batang" pitchFamily="18" charset="-127"/>
              </a:rPr>
              <a:t>Grant Benefits</a:t>
            </a:r>
            <a:r>
              <a:rPr lang="en-US" sz="1900" dirty="0" smtClean="0">
                <a:solidFill>
                  <a:schemeClr val="tx2"/>
                </a:solidFill>
                <a:latin typeface="Georgia" panose="02040502050405020303" pitchFamily="18" charset="0"/>
                <a:ea typeface="Batang" pitchFamily="18" charset="-127"/>
              </a:rPr>
              <a:t>: J-1 visa, round </a:t>
            </a:r>
            <a:r>
              <a:rPr lang="en-US" sz="1900" dirty="0">
                <a:solidFill>
                  <a:schemeClr val="tx2"/>
                </a:solidFill>
                <a:latin typeface="Georgia" panose="02040502050405020303" pitchFamily="18" charset="0"/>
                <a:ea typeface="Batang" pitchFamily="18" charset="-127"/>
              </a:rPr>
              <a:t>trip airfare to the U.S., a settling-in allowance, monthly stipend, housing allowance, books-and-supplies allowance, and computer allowance. The grant also covers </a:t>
            </a:r>
            <a:r>
              <a:rPr lang="en-US" sz="1900" dirty="0" smtClean="0">
                <a:solidFill>
                  <a:schemeClr val="tx2"/>
                </a:solidFill>
                <a:latin typeface="Georgia" panose="02040502050405020303" pitchFamily="18" charset="0"/>
                <a:ea typeface="Batang" pitchFamily="18" charset="-127"/>
              </a:rPr>
              <a:t>health insurance.</a:t>
            </a:r>
          </a:p>
          <a:p>
            <a:pPr marL="285750" indent="-285750">
              <a:buFont typeface="Wingdings" panose="05000000000000000000" pitchFamily="2" charset="2"/>
              <a:buChar char="Ø"/>
            </a:pPr>
            <a:endParaRPr lang="en-US" sz="1400" dirty="0" smtClean="0">
              <a:solidFill>
                <a:schemeClr val="tx2"/>
              </a:solidFill>
              <a:latin typeface="Georgia" panose="02040502050405020303" pitchFamily="18" charset="0"/>
              <a:ea typeface="Batang" pitchFamily="18" charset="-127"/>
            </a:endParaRPr>
          </a:p>
          <a:p>
            <a:pPr marL="285750" indent="-285750">
              <a:buFont typeface="Wingdings" panose="05000000000000000000" pitchFamily="2" charset="2"/>
              <a:buChar char="Ø"/>
            </a:pPr>
            <a:r>
              <a:rPr lang="en-US" sz="2000" dirty="0">
                <a:solidFill>
                  <a:schemeClr val="tx2"/>
                </a:solidFill>
                <a:latin typeface="Georgia" panose="02040502050405020303" pitchFamily="18" charset="0"/>
                <a:ea typeface="Batang" pitchFamily="18" charset="-127"/>
              </a:rPr>
              <a:t>Online application and instructions can be found at </a:t>
            </a:r>
            <a:r>
              <a:rPr lang="en-US" sz="2000" dirty="0">
                <a:latin typeface="Georgia" panose="02040502050405020303" pitchFamily="18" charset="0"/>
                <a:ea typeface="Batang" pitchFamily="18" charset="-127"/>
                <a:hlinkClick r:id="rId3"/>
              </a:rPr>
              <a:t>https</a:t>
            </a:r>
            <a:r>
              <a:rPr lang="en-US" sz="2000" dirty="0" smtClean="0">
                <a:latin typeface="Georgia" panose="02040502050405020303" pitchFamily="18" charset="0"/>
                <a:ea typeface="Batang" pitchFamily="18" charset="-127"/>
                <a:hlinkClick r:id="rId3"/>
              </a:rPr>
              <a:t>://iie.embark.com/auth/login</a:t>
            </a:r>
            <a:r>
              <a:rPr lang="en-US" sz="2000" dirty="0" smtClean="0">
                <a:latin typeface="Georgia" panose="02040502050405020303" pitchFamily="18" charset="0"/>
                <a:ea typeface="Batang" pitchFamily="18" charset="-127"/>
              </a:rPr>
              <a:t>  </a:t>
            </a:r>
            <a:endParaRPr lang="en-US" sz="2000" dirty="0">
              <a:latin typeface="Georgia" panose="02040502050405020303" pitchFamily="18" charset="0"/>
            </a:endParaRPr>
          </a:p>
          <a:p>
            <a:pPr marL="285750" indent="-285750">
              <a:buFont typeface="Wingdings" panose="05000000000000000000" pitchFamily="2" charset="2"/>
              <a:buChar char="Ø"/>
            </a:pPr>
            <a:endParaRPr lang="en-US" sz="1900" dirty="0" smtClean="0">
              <a:solidFill>
                <a:schemeClr val="tx2"/>
              </a:solidFill>
              <a:latin typeface="Georgia" panose="02040502050405020303" pitchFamily="18" charset="0"/>
              <a:ea typeface="Batang" pitchFamily="18" charset="-127"/>
            </a:endParaRPr>
          </a:p>
        </p:txBody>
      </p:sp>
      <p:pic>
        <p:nvPicPr>
          <p:cNvPr id="12" name="Picture 11" descr="State Dept Seal.png"/>
          <p:cNvPicPr>
            <a:picLocks noChangeAspect="1"/>
          </p:cNvPicPr>
          <p:nvPr/>
        </p:nvPicPr>
        <p:blipFill>
          <a:blip r:embed="rId4"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5" cstate="print"/>
          <a:stretch>
            <a:fillRect/>
          </a:stretch>
        </p:blipFill>
        <p:spPr>
          <a:xfrm>
            <a:off x="8534400" y="6273343"/>
            <a:ext cx="457200" cy="457200"/>
          </a:xfrm>
          <a:prstGeom prst="rect">
            <a:avLst/>
          </a:prstGeom>
        </p:spPr>
      </p:pic>
      <p:pic>
        <p:nvPicPr>
          <p:cNvPr id="16" name="Picture 7" descr="cid:ii_i2z3sg8z6_149eda4306f515b1">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8"/>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10"/>
          </p:cNvPr>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2"/>
          </p:cNvPr>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4"/>
          </p:cNvPr>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6"/>
          </p:cNvPr>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Tree>
    <p:extLst>
      <p:ext uri="{BB962C8B-B14F-4D97-AF65-F5344CB8AC3E}">
        <p14:creationId xmlns="" xmlns:p14="http://schemas.microsoft.com/office/powerpoint/2010/main" val="3342716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9144000" cy="868362"/>
          </a:xfrm>
        </p:spPr>
        <p:txBody>
          <a:bodyPr>
            <a:noAutofit/>
          </a:bodyPr>
          <a:lstStyle/>
          <a:p>
            <a:r>
              <a:rPr lang="en-US" sz="2800" b="1" dirty="0">
                <a:solidFill>
                  <a:schemeClr val="bg1"/>
                </a:solidFill>
                <a:latin typeface="Batang" pitchFamily="18" charset="-127"/>
                <a:ea typeface="Batang" pitchFamily="18" charset="-127"/>
              </a:rPr>
              <a:t>Fulbright African Research Scholar Program</a:t>
            </a:r>
            <a:r>
              <a:rPr lang="en-US" sz="2800" b="1" dirty="0" smtClean="0">
                <a:solidFill>
                  <a:schemeClr val="bg1"/>
                </a:solidFill>
                <a:latin typeface="Batang" pitchFamily="18" charset="-127"/>
                <a:ea typeface="Batang" pitchFamily="18" charset="-127"/>
              </a:rPr>
              <a:t> (ARSP)</a:t>
            </a:r>
            <a:endParaRPr lang="en-US" sz="2800" dirty="0">
              <a:solidFill>
                <a:schemeClr val="bg1"/>
              </a:solidFill>
              <a:latin typeface="Batang" pitchFamily="18" charset="-127"/>
              <a:ea typeface="Batang" pitchFamily="18" charset="-127"/>
            </a:endParaRPr>
          </a:p>
        </p:txBody>
      </p:sp>
      <p:cxnSp>
        <p:nvCxnSpPr>
          <p:cNvPr id="10" name="Straight Connector 9"/>
          <p:cNvCxnSpPr/>
          <p:nvPr/>
        </p:nvCxnSpPr>
        <p:spPr>
          <a:xfrm>
            <a:off x="0" y="6172200"/>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52400" y="990600"/>
            <a:ext cx="8839200" cy="5509200"/>
          </a:xfrm>
          <a:prstGeom prst="rect">
            <a:avLst/>
          </a:prstGeom>
          <a:noFill/>
        </p:spPr>
        <p:txBody>
          <a:bodyPr wrap="square" rtlCol="0">
            <a:spAutoFit/>
          </a:bodyPr>
          <a:lstStyle/>
          <a:p>
            <a:pPr marL="347472" indent="-347472">
              <a:buFont typeface="Wingdings" pitchFamily="2" charset="2"/>
              <a:buChar char="Ø"/>
            </a:pPr>
            <a:r>
              <a:rPr lang="en-US" sz="1900" dirty="0" smtClean="0">
                <a:solidFill>
                  <a:schemeClr val="tx2"/>
                </a:solidFill>
                <a:latin typeface="Georgia" panose="02040502050405020303" pitchFamily="18" charset="0"/>
                <a:ea typeface="Batang" pitchFamily="18" charset="-127"/>
              </a:rPr>
              <a:t>This </a:t>
            </a:r>
            <a:r>
              <a:rPr lang="en-US" sz="1900" dirty="0">
                <a:solidFill>
                  <a:schemeClr val="tx2"/>
                </a:solidFill>
                <a:latin typeface="Georgia" panose="02040502050405020303" pitchFamily="18" charset="0"/>
                <a:ea typeface="Batang" pitchFamily="18" charset="-127"/>
              </a:rPr>
              <a:t>program </a:t>
            </a:r>
            <a:r>
              <a:rPr lang="en-US" sz="1900" dirty="0" smtClean="0">
                <a:solidFill>
                  <a:schemeClr val="tx2"/>
                </a:solidFill>
                <a:latin typeface="Georgia" panose="02040502050405020303" pitchFamily="18" charset="0"/>
                <a:ea typeface="Batang" pitchFamily="18" charset="-127"/>
              </a:rPr>
              <a:t>is designed for </a:t>
            </a:r>
            <a:r>
              <a:rPr lang="en-US" sz="1900" dirty="0">
                <a:solidFill>
                  <a:schemeClr val="tx2"/>
                </a:solidFill>
                <a:latin typeface="Georgia" panose="02040502050405020303" pitchFamily="18" charset="0"/>
                <a:ea typeface="Batang" pitchFamily="18" charset="-127"/>
              </a:rPr>
              <a:t>senior scholars or </a:t>
            </a:r>
            <a:r>
              <a:rPr lang="en-US" sz="1900" dirty="0" smtClean="0">
                <a:solidFill>
                  <a:schemeClr val="tx2"/>
                </a:solidFill>
                <a:latin typeface="Georgia" panose="02040502050405020303" pitchFamily="18" charset="0"/>
                <a:ea typeface="Batang" pitchFamily="18" charset="-127"/>
              </a:rPr>
              <a:t>university faculty or administrators </a:t>
            </a:r>
            <a:r>
              <a:rPr lang="en-US" sz="1900" dirty="0">
                <a:solidFill>
                  <a:schemeClr val="tx2"/>
                </a:solidFill>
                <a:latin typeface="Georgia" panose="02040502050405020303" pitchFamily="18" charset="0"/>
                <a:ea typeface="Batang" pitchFamily="18" charset="-127"/>
              </a:rPr>
              <a:t>with less experience. </a:t>
            </a:r>
            <a:endParaRPr lang="en-US" sz="1900" dirty="0" smtClean="0">
              <a:solidFill>
                <a:schemeClr val="tx2"/>
              </a:solidFill>
              <a:latin typeface="Georgia" panose="02040502050405020303" pitchFamily="18" charset="0"/>
              <a:ea typeface="Batang" pitchFamily="18" charset="-127"/>
            </a:endParaRPr>
          </a:p>
          <a:p>
            <a:pPr marL="347472" indent="-347472">
              <a:buFont typeface="Wingdings" pitchFamily="2" charset="2"/>
              <a:buChar char="Ø"/>
            </a:pPr>
            <a:endParaRPr lang="en-US" sz="1900" dirty="0">
              <a:solidFill>
                <a:schemeClr val="tx2"/>
              </a:solidFill>
              <a:latin typeface="Georgia" panose="02040502050405020303" pitchFamily="18" charset="0"/>
              <a:ea typeface="Batang" pitchFamily="18" charset="-127"/>
            </a:endParaRPr>
          </a:p>
          <a:p>
            <a:pPr marL="347472" indent="-347472">
              <a:buFont typeface="Wingdings" pitchFamily="2" charset="2"/>
              <a:buChar char="Ø"/>
            </a:pPr>
            <a:r>
              <a:rPr lang="en-US" sz="1900" dirty="0" smtClean="0">
                <a:solidFill>
                  <a:schemeClr val="tx2"/>
                </a:solidFill>
                <a:latin typeface="Georgia" panose="02040502050405020303" pitchFamily="18" charset="0"/>
                <a:ea typeface="Batang" pitchFamily="18" charset="-127"/>
              </a:rPr>
              <a:t>The program offers two </a:t>
            </a:r>
            <a:r>
              <a:rPr lang="en-US" sz="1900" dirty="0">
                <a:solidFill>
                  <a:schemeClr val="tx2"/>
                </a:solidFill>
                <a:latin typeface="Georgia" panose="02040502050405020303" pitchFamily="18" charset="0"/>
                <a:ea typeface="Batang" pitchFamily="18" charset="-127"/>
              </a:rPr>
              <a:t>types of grants</a:t>
            </a:r>
            <a:r>
              <a:rPr lang="en-US" sz="1900" dirty="0" smtClean="0">
                <a:solidFill>
                  <a:schemeClr val="tx2"/>
                </a:solidFill>
                <a:latin typeface="Georgia" panose="02040502050405020303" pitchFamily="18" charset="0"/>
                <a:ea typeface="Batang" pitchFamily="18" charset="-127"/>
              </a:rPr>
              <a:t>:</a:t>
            </a:r>
          </a:p>
          <a:p>
            <a:pPr marL="347472" indent="-347472">
              <a:buFont typeface="Wingdings" pitchFamily="2" charset="2"/>
              <a:buChar char="Ø"/>
            </a:pPr>
            <a:endParaRPr lang="en-US" sz="1900" dirty="0">
              <a:solidFill>
                <a:schemeClr val="tx2"/>
              </a:solidFill>
              <a:latin typeface="Georgia" panose="02040502050405020303" pitchFamily="18" charset="0"/>
              <a:ea typeface="Batang" pitchFamily="18" charset="-127"/>
            </a:endParaRPr>
          </a:p>
          <a:p>
            <a:pPr marL="457200" indent="-457200">
              <a:buAutoNum type="arabicParenR"/>
              <a:tabLst>
                <a:tab pos="573088" algn="l"/>
              </a:tabLst>
            </a:pPr>
            <a:r>
              <a:rPr lang="en-US" sz="1900" b="1" dirty="0" smtClean="0">
                <a:solidFill>
                  <a:schemeClr val="tx2"/>
                </a:solidFill>
                <a:latin typeface="Georgia" panose="02040502050405020303" pitchFamily="18" charset="0"/>
                <a:ea typeface="Batang" pitchFamily="18" charset="-127"/>
              </a:rPr>
              <a:t>Research  Grants </a:t>
            </a:r>
          </a:p>
          <a:p>
            <a:pPr>
              <a:tabLst>
                <a:tab pos="573088" algn="l"/>
              </a:tabLst>
            </a:pPr>
            <a:endParaRPr lang="en-US" sz="900" b="1" dirty="0" smtClean="0">
              <a:solidFill>
                <a:schemeClr val="tx2"/>
              </a:solidFill>
              <a:latin typeface="Georgia" panose="02040502050405020303" pitchFamily="18" charset="0"/>
              <a:ea typeface="Batang" pitchFamily="18" charset="-127"/>
            </a:endParaRPr>
          </a:p>
          <a:p>
            <a:pPr>
              <a:tabLst>
                <a:tab pos="573088" algn="l"/>
              </a:tabLst>
            </a:pPr>
            <a:r>
              <a:rPr lang="en-US" sz="1900" dirty="0" smtClean="0">
                <a:solidFill>
                  <a:schemeClr val="tx2"/>
                </a:solidFill>
                <a:latin typeface="Georgia" panose="02040502050405020303" pitchFamily="18" charset="0"/>
                <a:ea typeface="Batang" pitchFamily="18" charset="-127"/>
              </a:rPr>
              <a:t>Awards </a:t>
            </a:r>
            <a:r>
              <a:rPr lang="en-US" sz="1900" dirty="0">
                <a:solidFill>
                  <a:schemeClr val="tx2"/>
                </a:solidFill>
                <a:latin typeface="Georgia" panose="02040502050405020303" pitchFamily="18" charset="0"/>
                <a:ea typeface="Batang" pitchFamily="18" charset="-127"/>
              </a:rPr>
              <a:t>of 3 to 9 months are offered </a:t>
            </a:r>
            <a:r>
              <a:rPr lang="en-US" sz="1900" dirty="0" smtClean="0">
                <a:solidFill>
                  <a:schemeClr val="tx2"/>
                </a:solidFill>
                <a:latin typeface="Georgia" panose="02040502050405020303" pitchFamily="18" charset="0"/>
                <a:ea typeface="Batang" pitchFamily="18" charset="-127"/>
              </a:rPr>
              <a:t>to senior faculty with at least 3 years of post doctoral experience to </a:t>
            </a:r>
            <a:r>
              <a:rPr lang="en-US" sz="1900" dirty="0">
                <a:solidFill>
                  <a:schemeClr val="tx2"/>
                </a:solidFill>
                <a:latin typeface="Georgia" panose="02040502050405020303" pitchFamily="18" charset="0"/>
                <a:ea typeface="Batang" pitchFamily="18" charset="-127"/>
              </a:rPr>
              <a:t>conduct </a:t>
            </a:r>
            <a:r>
              <a:rPr lang="en-US" sz="1900" dirty="0" smtClean="0">
                <a:solidFill>
                  <a:schemeClr val="tx2"/>
                </a:solidFill>
                <a:latin typeface="Georgia" panose="02040502050405020303" pitchFamily="18" charset="0"/>
                <a:ea typeface="Batang" pitchFamily="18" charset="-127"/>
              </a:rPr>
              <a:t> </a:t>
            </a:r>
            <a:r>
              <a:rPr lang="en-US" sz="1900" dirty="0">
                <a:solidFill>
                  <a:schemeClr val="tx2"/>
                </a:solidFill>
                <a:latin typeface="Georgia" panose="02040502050405020303" pitchFamily="18" charset="0"/>
                <a:ea typeface="Batang" pitchFamily="18" charset="-127"/>
              </a:rPr>
              <a:t>research in any academic </a:t>
            </a:r>
            <a:r>
              <a:rPr lang="en-US" sz="1900" dirty="0" smtClean="0">
                <a:solidFill>
                  <a:schemeClr val="tx2"/>
                </a:solidFill>
                <a:latin typeface="Georgia" panose="02040502050405020303" pitchFamily="18" charset="0"/>
                <a:ea typeface="Batang" pitchFamily="18" charset="-127"/>
              </a:rPr>
              <a:t>	discipline </a:t>
            </a:r>
            <a:r>
              <a:rPr lang="en-US" sz="1900" dirty="0">
                <a:solidFill>
                  <a:schemeClr val="tx2"/>
                </a:solidFill>
                <a:latin typeface="Georgia" panose="02040502050405020303" pitchFamily="18" charset="0"/>
                <a:ea typeface="Batang" pitchFamily="18" charset="-127"/>
              </a:rPr>
              <a:t>at </a:t>
            </a:r>
            <a:r>
              <a:rPr lang="en-US" sz="1900" dirty="0" smtClean="0">
                <a:solidFill>
                  <a:schemeClr val="tx2"/>
                </a:solidFill>
                <a:latin typeface="Georgia" panose="02040502050405020303" pitchFamily="18" charset="0"/>
                <a:ea typeface="Batang" pitchFamily="18" charset="-127"/>
              </a:rPr>
              <a:t>	a </a:t>
            </a:r>
            <a:r>
              <a:rPr lang="en-US" sz="1900" dirty="0">
                <a:solidFill>
                  <a:schemeClr val="tx2"/>
                </a:solidFill>
                <a:latin typeface="Georgia" panose="02040502050405020303" pitchFamily="18" charset="0"/>
                <a:ea typeface="Batang" pitchFamily="18" charset="-127"/>
              </a:rPr>
              <a:t>U.S. academic or research </a:t>
            </a:r>
            <a:r>
              <a:rPr lang="en-US" sz="1900" dirty="0" smtClean="0">
                <a:solidFill>
                  <a:schemeClr val="tx2"/>
                </a:solidFill>
                <a:latin typeface="Georgia" panose="02040502050405020303" pitchFamily="18" charset="0"/>
                <a:ea typeface="Batang" pitchFamily="18" charset="-127"/>
              </a:rPr>
              <a:t>institution.</a:t>
            </a:r>
          </a:p>
          <a:p>
            <a:pPr>
              <a:tabLst>
                <a:tab pos="573088" algn="l"/>
              </a:tabLst>
            </a:pPr>
            <a:endParaRPr lang="en-US" sz="1400" dirty="0" smtClean="0">
              <a:solidFill>
                <a:schemeClr val="tx2"/>
              </a:solidFill>
              <a:latin typeface="Georgia" panose="02040502050405020303" pitchFamily="18" charset="0"/>
              <a:ea typeface="Batang" pitchFamily="18" charset="-127"/>
            </a:endParaRPr>
          </a:p>
          <a:p>
            <a:pPr>
              <a:tabLst>
                <a:tab pos="573088" algn="l"/>
              </a:tabLst>
            </a:pPr>
            <a:r>
              <a:rPr lang="en-US" sz="1900" b="1" dirty="0" smtClean="0">
                <a:solidFill>
                  <a:schemeClr val="tx2"/>
                </a:solidFill>
                <a:latin typeface="Georgia" panose="02040502050405020303" pitchFamily="18" charset="0"/>
                <a:ea typeface="Batang" pitchFamily="18" charset="-127"/>
              </a:rPr>
              <a:t>2</a:t>
            </a:r>
            <a:r>
              <a:rPr lang="en-US" sz="1900" b="1" dirty="0">
                <a:solidFill>
                  <a:schemeClr val="tx2"/>
                </a:solidFill>
                <a:latin typeface="Georgia" panose="02040502050405020303" pitchFamily="18" charset="0"/>
                <a:ea typeface="Batang" pitchFamily="18" charset="-127"/>
              </a:rPr>
              <a:t>) </a:t>
            </a:r>
            <a:r>
              <a:rPr lang="en-US" sz="1900" b="1" dirty="0" smtClean="0">
                <a:solidFill>
                  <a:schemeClr val="tx2"/>
                </a:solidFill>
                <a:latin typeface="Georgia" panose="02040502050405020303" pitchFamily="18" charset="0"/>
                <a:ea typeface="Batang" pitchFamily="18" charset="-127"/>
              </a:rPr>
              <a:t>Program </a:t>
            </a:r>
            <a:r>
              <a:rPr lang="en-US" sz="1900" b="1" dirty="0">
                <a:solidFill>
                  <a:schemeClr val="tx2"/>
                </a:solidFill>
                <a:latin typeface="Georgia" panose="02040502050405020303" pitchFamily="18" charset="0"/>
                <a:ea typeface="Batang" pitchFamily="18" charset="-127"/>
              </a:rPr>
              <a:t>and  </a:t>
            </a:r>
            <a:r>
              <a:rPr lang="en-US" sz="1900" b="1" dirty="0" smtClean="0">
                <a:solidFill>
                  <a:schemeClr val="tx2"/>
                </a:solidFill>
                <a:latin typeface="Georgia" panose="02040502050405020303" pitchFamily="18" charset="0"/>
                <a:ea typeface="Batang" pitchFamily="18" charset="-127"/>
              </a:rPr>
              <a:t>Curriculum Development Grants</a:t>
            </a:r>
          </a:p>
          <a:p>
            <a:pPr>
              <a:tabLst>
                <a:tab pos="573088" algn="l"/>
              </a:tabLst>
            </a:pPr>
            <a:endParaRPr lang="en-US" sz="900" dirty="0" smtClean="0">
              <a:solidFill>
                <a:schemeClr val="tx2"/>
              </a:solidFill>
              <a:latin typeface="Georgia" panose="02040502050405020303" pitchFamily="18" charset="0"/>
              <a:ea typeface="Batang" pitchFamily="18" charset="-127"/>
            </a:endParaRPr>
          </a:p>
          <a:p>
            <a:pPr algn="just"/>
            <a:r>
              <a:rPr lang="en-US" sz="1900" dirty="0" smtClean="0">
                <a:solidFill>
                  <a:schemeClr val="tx2"/>
                </a:solidFill>
                <a:latin typeface="Georgia" panose="02040502050405020303" pitchFamily="18" charset="0"/>
                <a:ea typeface="Batang" pitchFamily="18" charset="-127"/>
              </a:rPr>
              <a:t>Awards </a:t>
            </a:r>
            <a:r>
              <a:rPr lang="en-US" sz="1900" dirty="0">
                <a:solidFill>
                  <a:schemeClr val="tx2"/>
                </a:solidFill>
                <a:latin typeface="Georgia" panose="02040502050405020303" pitchFamily="18" charset="0"/>
                <a:ea typeface="Batang" pitchFamily="18" charset="-127"/>
              </a:rPr>
              <a:t>of 3 to 9 months are offered to senior </a:t>
            </a:r>
            <a:r>
              <a:rPr lang="en-US" sz="1900" dirty="0" smtClean="0">
                <a:solidFill>
                  <a:schemeClr val="tx2"/>
                </a:solidFill>
                <a:latin typeface="Georgia" panose="02040502050405020303" pitchFamily="18" charset="0"/>
                <a:ea typeface="Batang" pitchFamily="18" charset="-127"/>
              </a:rPr>
              <a:t>scholars </a:t>
            </a:r>
            <a:r>
              <a:rPr lang="en-US" sz="1900" dirty="0">
                <a:solidFill>
                  <a:schemeClr val="tx2"/>
                </a:solidFill>
                <a:latin typeface="Georgia" panose="02040502050405020303" pitchFamily="18" charset="0"/>
                <a:ea typeface="Batang" pitchFamily="18" charset="-127"/>
              </a:rPr>
              <a:t>or administrators with less </a:t>
            </a:r>
            <a:r>
              <a:rPr lang="en-US" sz="1900" dirty="0" smtClean="0">
                <a:solidFill>
                  <a:schemeClr val="tx2"/>
                </a:solidFill>
                <a:latin typeface="Georgia" panose="02040502050405020303" pitchFamily="18" charset="0"/>
                <a:ea typeface="Batang" pitchFamily="18" charset="-127"/>
              </a:rPr>
              <a:t>experience</a:t>
            </a:r>
            <a:r>
              <a:rPr lang="en-US" sz="1900" dirty="0">
                <a:solidFill>
                  <a:schemeClr val="tx2"/>
                </a:solidFill>
                <a:latin typeface="Georgia" panose="02040502050405020303" pitchFamily="18" charset="0"/>
                <a:ea typeface="Batang" pitchFamily="18" charset="-127"/>
              </a:rPr>
              <a:t>. A doctorate degree is not </a:t>
            </a:r>
            <a:r>
              <a:rPr lang="en-US" sz="1900" dirty="0" smtClean="0">
                <a:solidFill>
                  <a:schemeClr val="tx2"/>
                </a:solidFill>
                <a:latin typeface="Georgia" panose="02040502050405020303" pitchFamily="18" charset="0"/>
                <a:ea typeface="Batang" pitchFamily="18" charset="-127"/>
              </a:rPr>
              <a:t>required under this grant category, </a:t>
            </a:r>
            <a:r>
              <a:rPr lang="en-US" sz="1900" dirty="0">
                <a:solidFill>
                  <a:schemeClr val="tx2"/>
                </a:solidFill>
                <a:latin typeface="Georgia" panose="02040502050405020303" pitchFamily="18" charset="0"/>
                <a:ea typeface="Batang" pitchFamily="18" charset="-127"/>
              </a:rPr>
              <a:t>but applicants must hold a minimum of a master’s or equivalent graduate </a:t>
            </a:r>
            <a:r>
              <a:rPr lang="en-US" sz="1900" dirty="0" smtClean="0">
                <a:solidFill>
                  <a:schemeClr val="tx2"/>
                </a:solidFill>
                <a:latin typeface="Georgia" panose="02040502050405020303" pitchFamily="18" charset="0"/>
                <a:ea typeface="Batang" pitchFamily="18" charset="-127"/>
              </a:rPr>
              <a:t>degree</a:t>
            </a:r>
            <a:r>
              <a:rPr lang="en-US" sz="1900" dirty="0">
                <a:solidFill>
                  <a:schemeClr val="tx2"/>
                </a:solidFill>
                <a:latin typeface="Georgia" panose="02040502050405020303" pitchFamily="18" charset="0"/>
                <a:ea typeface="Batang" pitchFamily="18" charset="-127"/>
              </a:rPr>
              <a:t>. Proposals should be linked to professional duties and demonstrate how the scholar will use the knowledge gained to develop new courses, curricula, or other academic programs at the home institution.</a:t>
            </a:r>
            <a:endParaRPr lang="en-US" sz="1900" dirty="0" smtClean="0">
              <a:solidFill>
                <a:schemeClr val="tx2"/>
              </a:solidFill>
              <a:latin typeface="Georgia" panose="02040502050405020303" pitchFamily="18" charset="0"/>
            </a:endParaRPr>
          </a:p>
          <a:p>
            <a:pPr marL="347472" indent="-347472">
              <a:buFont typeface="Wingdings" pitchFamily="2" charset="2"/>
              <a:buChar char="Ø"/>
            </a:pPr>
            <a:endParaRPr lang="en-US" sz="1600" dirty="0">
              <a:latin typeface="Calisto MT" pitchFamily="18" charset="0"/>
            </a:endParaRPr>
          </a:p>
        </p:txBody>
      </p:sp>
      <p:pic>
        <p:nvPicPr>
          <p:cNvPr id="12" name="Picture 11" descr="State Dept Seal.png"/>
          <p:cNvPicPr>
            <a:picLocks noChangeAspect="1"/>
          </p:cNvPicPr>
          <p:nvPr/>
        </p:nvPicPr>
        <p:blipFill>
          <a:blip r:embed="rId3" cstate="print"/>
          <a:stretch>
            <a:fillRect/>
          </a:stretch>
        </p:blipFill>
        <p:spPr>
          <a:xfrm>
            <a:off x="152400" y="6273343"/>
            <a:ext cx="457200" cy="457200"/>
          </a:xfrm>
          <a:prstGeom prst="rect">
            <a:avLst/>
          </a:prstGeom>
        </p:spPr>
      </p:pic>
      <p:pic>
        <p:nvPicPr>
          <p:cNvPr id="14" name="Picture 13" descr="State Dept Seal.png"/>
          <p:cNvPicPr>
            <a:picLocks noChangeAspect="1"/>
          </p:cNvPicPr>
          <p:nvPr/>
        </p:nvPicPr>
        <p:blipFill>
          <a:blip r:embed="rId4" cstate="print"/>
          <a:stretch>
            <a:fillRect/>
          </a:stretch>
        </p:blipFill>
        <p:spPr>
          <a:xfrm>
            <a:off x="8534400" y="6273343"/>
            <a:ext cx="457200" cy="457200"/>
          </a:xfrm>
          <a:prstGeom prst="rect">
            <a:avLst/>
          </a:prstGeom>
        </p:spPr>
      </p:pic>
      <p:pic>
        <p:nvPicPr>
          <p:cNvPr id="16" name="Picture 7" descr="cid:ii_i2z3sg8z6_149eda4306f515b1">
            <a:hlinkClick r:id="rId5"/>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20353"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9" descr="cid:ii_i2z3z6fr10_149eda8fae2059d3">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602581"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8" descr="cid:ii_i2z3z6fc8_149eda8fae2059d3">
            <a:hlinkClick r:id="rId9"/>
          </p:cNvP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284809"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10" descr="cid:ii_i2z3z6fj9_149eda8fae2059d3">
            <a:hlinkClick r:id="rId11"/>
          </p:cNvPr>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478190"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11" descr="cid:ii_i2z3z6f17_149eda8fae2059d3">
            <a:hlinkClick r:id="rId13"/>
          </p:cNvPr>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160418" y="6316206"/>
            <a:ext cx="371475" cy="37147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12" descr="cid:ii_i2z3z6fy11_149eda8fae2059d3">
            <a:hlinkClick r:id="rId15"/>
          </p:cNvPr>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7842646" y="6311443"/>
            <a:ext cx="381000" cy="38100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2967037" y="6324600"/>
            <a:ext cx="3200400" cy="430887"/>
          </a:xfrm>
          <a:prstGeom prst="rect">
            <a:avLst/>
          </a:prstGeom>
          <a:noFill/>
        </p:spPr>
        <p:txBody>
          <a:bodyPr wrap="square" rtlCol="0">
            <a:spAutoFit/>
          </a:bodyPr>
          <a:lstStyle/>
          <a:p>
            <a:pPr algn="ctr"/>
            <a:r>
              <a:rPr lang="en-US" sz="1100" b="1" dirty="0" smtClean="0">
                <a:latin typeface="Batang" pitchFamily="18" charset="-127"/>
                <a:ea typeface="Batang" pitchFamily="18" charset="-127"/>
              </a:rPr>
              <a:t>Public Affairs Section, U.S. Mission Nigeria</a:t>
            </a:r>
          </a:p>
          <a:p>
            <a:pPr algn="ctr"/>
            <a:r>
              <a:rPr lang="en-US" sz="1100" b="1" dirty="0">
                <a:latin typeface="Batang" pitchFamily="18" charset="-127"/>
                <a:ea typeface="Batang" pitchFamily="18" charset="-127"/>
              </a:rPr>
              <a:t>http://nigeria.usembassy.gov/</a:t>
            </a:r>
          </a:p>
        </p:txBody>
      </p:sp>
    </p:spTree>
    <p:extLst>
      <p:ext uri="{BB962C8B-B14F-4D97-AF65-F5344CB8AC3E}">
        <p14:creationId xmlns="" xmlns:p14="http://schemas.microsoft.com/office/powerpoint/2010/main" val="36540007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6810</TotalTime>
  <Words>1941</Words>
  <Application>Microsoft Office PowerPoint</Application>
  <PresentationFormat>On-screen Show (4:3)</PresentationFormat>
  <Paragraphs>376</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OBJECTIVES</vt:lpstr>
      <vt:lpstr>The Fulbright Program and its Purpose</vt:lpstr>
      <vt:lpstr>The Fulbright Program: A History</vt:lpstr>
      <vt:lpstr>The Prestigious Fulbright Program</vt:lpstr>
      <vt:lpstr>Goals of the Fulbright Program</vt:lpstr>
      <vt:lpstr>Fulbright Grant Categories</vt:lpstr>
      <vt:lpstr>Fulbright Foreign Student Program</vt:lpstr>
      <vt:lpstr>Fulbright African Research Scholar Program (ARSP)</vt:lpstr>
      <vt:lpstr>Fulbright African Research Scholar Program (ARSP)</vt:lpstr>
      <vt:lpstr>Fulbright Foreign Language Teaching Assistant Program (FLTA)</vt:lpstr>
      <vt:lpstr>Fulbright Foreign Language Teaching Assistant Program (FLTA)</vt:lpstr>
      <vt:lpstr> Fulbright Scholar-in-Residence Program (SIR)</vt:lpstr>
      <vt:lpstr> Fulbright Specialist Program (FSP)</vt:lpstr>
      <vt:lpstr> Other Academic and Professional Exchange Opportunities funded by the U.S. Government</vt:lpstr>
      <vt:lpstr> Study of the U.S. Institutes for Scholars </vt:lpstr>
      <vt:lpstr> Study of the U.S. Institutes for Scholars </vt:lpstr>
      <vt:lpstr> Study of the U.S. Institutes for Student Leaders </vt:lpstr>
      <vt:lpstr> Study of the U.S. Institutes for Student Leaders </vt:lpstr>
      <vt:lpstr> The Hubert H. Humphrey Fellowship Program </vt:lpstr>
      <vt:lpstr> The Hubert H. Humphrey Fellowship Program </vt:lpstr>
      <vt:lpstr> The Hubert H. Humphrey Fellowship Program </vt:lpstr>
      <vt:lpstr> The Hubert H. Humphrey Fellowship Program </vt:lpstr>
      <vt:lpstr> U.S. MISSION GOALS </vt:lpstr>
      <vt:lpstr> HOW DO I APPLY FOR USG FUNDED PROGRAM </vt:lpstr>
      <vt:lpstr> APPLYING FOR THE FULBRIGHT PROGRAM </vt:lpstr>
      <vt:lpstr> FORMAT OF RESEARCH &amp; PROJECT PROPOSAL </vt:lpstr>
      <vt:lpstr> For More Information </vt:lpstr>
      <vt:lpstr>  QUESTIONS?   </vt:lpstr>
      <vt:lpstr>  APPRECIATION   </vt:lpstr>
    </vt:vector>
  </TitlesOfParts>
  <Company>U.S. Department of State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 Antonio</dc:creator>
  <cp:lastModifiedBy>User</cp:lastModifiedBy>
  <cp:revision>802</cp:revision>
  <dcterms:created xsi:type="dcterms:W3CDTF">2011-11-16T12:44:34Z</dcterms:created>
  <dcterms:modified xsi:type="dcterms:W3CDTF">2018-06-22T00:03:51Z</dcterms:modified>
</cp:coreProperties>
</file>