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9" r:id="rId1"/>
  </p:sldMasterIdLst>
  <p:notesMasterIdLst>
    <p:notesMasterId r:id="rId29"/>
  </p:notesMasterIdLst>
  <p:sldIdLst>
    <p:sldId id="256" r:id="rId2"/>
    <p:sldId id="287" r:id="rId3"/>
    <p:sldId id="288" r:id="rId4"/>
    <p:sldId id="289" r:id="rId5"/>
    <p:sldId id="291" r:id="rId6"/>
    <p:sldId id="292" r:id="rId7"/>
    <p:sldId id="286" r:id="rId8"/>
    <p:sldId id="257" r:id="rId9"/>
    <p:sldId id="267" r:id="rId10"/>
    <p:sldId id="268" r:id="rId11"/>
    <p:sldId id="269" r:id="rId12"/>
    <p:sldId id="277" r:id="rId13"/>
    <p:sldId id="279" r:id="rId14"/>
    <p:sldId id="258" r:id="rId15"/>
    <p:sldId id="278" r:id="rId16"/>
    <p:sldId id="260" r:id="rId17"/>
    <p:sldId id="261" r:id="rId18"/>
    <p:sldId id="280" r:id="rId19"/>
    <p:sldId id="262" r:id="rId20"/>
    <p:sldId id="263" r:id="rId21"/>
    <p:sldId id="293" r:id="rId22"/>
    <p:sldId id="294" r:id="rId23"/>
    <p:sldId id="295" r:id="rId24"/>
    <p:sldId id="296" r:id="rId25"/>
    <p:sldId id="297" r:id="rId26"/>
    <p:sldId id="298"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2" autoAdjust="0"/>
    <p:restoredTop sz="92670" autoAdjust="0"/>
  </p:normalViewPr>
  <p:slideViewPr>
    <p:cSldViewPr snapToGrid="0">
      <p:cViewPr varScale="1">
        <p:scale>
          <a:sx n="103" d="100"/>
          <a:sy n="103" d="100"/>
        </p:scale>
        <p:origin x="11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77454-E5D3-4DA6-A248-EC2CBA545B88}" type="datetimeFigureOut">
              <a:rPr lang="en-CA" smtClean="0"/>
              <a:t>2018-08-07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AC642-4B64-48B7-935D-11A17E1EC663}" type="slidenum">
              <a:rPr lang="en-CA" smtClean="0"/>
              <a:t>‹#›</a:t>
            </a:fld>
            <a:endParaRPr lang="en-CA"/>
          </a:p>
        </p:txBody>
      </p:sp>
    </p:spTree>
    <p:extLst>
      <p:ext uri="{BB962C8B-B14F-4D97-AF65-F5344CB8AC3E}">
        <p14:creationId xmlns:p14="http://schemas.microsoft.com/office/powerpoint/2010/main" val="2735305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a:t>
            </a:fld>
            <a:endParaRPr lang="en-CA"/>
          </a:p>
        </p:txBody>
      </p:sp>
    </p:spTree>
    <p:extLst>
      <p:ext uri="{BB962C8B-B14F-4D97-AF65-F5344CB8AC3E}">
        <p14:creationId xmlns:p14="http://schemas.microsoft.com/office/powerpoint/2010/main" val="222543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16</a:t>
            </a:fld>
            <a:endParaRPr lang="en-CA"/>
          </a:p>
        </p:txBody>
      </p:sp>
    </p:spTree>
    <p:extLst>
      <p:ext uri="{BB962C8B-B14F-4D97-AF65-F5344CB8AC3E}">
        <p14:creationId xmlns:p14="http://schemas.microsoft.com/office/powerpoint/2010/main" val="952140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We need to better understand how finances are managed in homes and how it could impact how men and women interact. This includes:</a:t>
            </a:r>
            <a:endParaRPr lang="en-CA"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What goes to the different sides of the extended family and what stays in Canada for the wellbeing of the family?</a:t>
            </a:r>
            <a:endParaRPr lang="en-CA"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How do men and women negotiate financial issues and planning including their responsibilities to extended family back home?</a:t>
            </a:r>
            <a:endParaRPr lang="en-CA"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CA" sz="1200" b="0" kern="1200" dirty="0">
              <a:solidFill>
                <a:schemeClr val="tx1"/>
              </a:solidFill>
              <a:effectLst/>
              <a:latin typeface="+mn-lt"/>
              <a:ea typeface="+mn-ea"/>
              <a:cs typeface="+mn-cs"/>
            </a:endParaRPr>
          </a:p>
          <a:p>
            <a:pPr>
              <a:spcAft>
                <a:spcPts val="0"/>
              </a:spcAft>
            </a:pP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b="0" dirty="0"/>
          </a:p>
        </p:txBody>
      </p:sp>
      <p:sp>
        <p:nvSpPr>
          <p:cNvPr id="4" name="Slide Number Placeholder 3"/>
          <p:cNvSpPr>
            <a:spLocks noGrp="1"/>
          </p:cNvSpPr>
          <p:nvPr>
            <p:ph type="sldNum" sz="quarter" idx="10"/>
          </p:nvPr>
        </p:nvSpPr>
        <p:spPr/>
        <p:txBody>
          <a:bodyPr/>
          <a:lstStyle/>
          <a:p>
            <a:fld id="{2E7AC642-4B64-48B7-935D-11A17E1EC663}" type="slidenum">
              <a:rPr lang="en-CA" smtClean="0"/>
              <a:t>17</a:t>
            </a:fld>
            <a:endParaRPr lang="en-CA"/>
          </a:p>
        </p:txBody>
      </p:sp>
    </p:spTree>
    <p:extLst>
      <p:ext uri="{BB962C8B-B14F-4D97-AF65-F5344CB8AC3E}">
        <p14:creationId xmlns:p14="http://schemas.microsoft.com/office/powerpoint/2010/main" val="4141275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18</a:t>
            </a:fld>
            <a:endParaRPr lang="en-CA"/>
          </a:p>
        </p:txBody>
      </p:sp>
    </p:spTree>
    <p:extLst>
      <p:ext uri="{BB962C8B-B14F-4D97-AF65-F5344CB8AC3E}">
        <p14:creationId xmlns:p14="http://schemas.microsoft.com/office/powerpoint/2010/main" val="1722023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0" dirty="0"/>
              <a:t>What is happening? – shift in caregiving requirements due to less social supports vs. at home where there was extended family or maids as support</a:t>
            </a:r>
          </a:p>
          <a:p>
            <a:r>
              <a:rPr lang="en-CA" b="0" dirty="0"/>
              <a:t> </a:t>
            </a:r>
          </a:p>
          <a:p>
            <a:r>
              <a:rPr lang="en-CA" b="0" dirty="0"/>
              <a:t>If women appear to still be the primary caregivers, it has implications for parenting and the wellbeing of women – access to educational training, professional jobs, leisure activities and general health-related stressors association with the burden of caring for children in the face of limited supports. </a:t>
            </a:r>
          </a:p>
          <a:p>
            <a:r>
              <a:rPr lang="en-CA" b="0" dirty="0"/>
              <a:t> </a:t>
            </a:r>
          </a:p>
          <a:p>
            <a:r>
              <a:rPr lang="en-CA" b="0" dirty="0"/>
              <a:t>From men’s perspective, if men feel they are helping and yet women feel they are not doing enough, we have to consider what this must be like for them, especially those who are taking on these roles for the first time and are not properly equipped to do so. Also, for those whose contributions are not being appreciated --- all of these can become sources of tension for gender relationship within the family and can spill into other domains of family life for men and women, and their children. </a:t>
            </a:r>
          </a:p>
          <a:p>
            <a:r>
              <a:rPr lang="en-CA" b="0" dirty="0"/>
              <a:t> </a:t>
            </a:r>
          </a:p>
          <a:p>
            <a:endParaRPr lang="en-CA" b="0" dirty="0"/>
          </a:p>
          <a:p>
            <a:endParaRPr lang="en-CA" b="0" dirty="0"/>
          </a:p>
          <a:p>
            <a:endParaRPr lang="en-CA" b="0" dirty="0"/>
          </a:p>
        </p:txBody>
      </p:sp>
      <p:sp>
        <p:nvSpPr>
          <p:cNvPr id="4" name="Slide Number Placeholder 3"/>
          <p:cNvSpPr>
            <a:spLocks noGrp="1"/>
          </p:cNvSpPr>
          <p:nvPr>
            <p:ph type="sldNum" sz="quarter" idx="10"/>
          </p:nvPr>
        </p:nvSpPr>
        <p:spPr/>
        <p:txBody>
          <a:bodyPr/>
          <a:lstStyle/>
          <a:p>
            <a:fld id="{2E7AC642-4B64-48B7-935D-11A17E1EC663}" type="slidenum">
              <a:rPr lang="en-CA" smtClean="0"/>
              <a:t>19</a:t>
            </a:fld>
            <a:endParaRPr lang="en-CA"/>
          </a:p>
        </p:txBody>
      </p:sp>
    </p:spTree>
    <p:extLst>
      <p:ext uri="{BB962C8B-B14F-4D97-AF65-F5344CB8AC3E}">
        <p14:creationId xmlns:p14="http://schemas.microsoft.com/office/powerpoint/2010/main" val="1441020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Calibri" panose="020F050202020403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What is happening? – shift in caregiving requirements due to less social supports vs. at home where there was extended family or maids as support</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200" b="0" dirty="0">
                <a:effectLst/>
                <a:latin typeface="Calibri" panose="020F0502020204030204" pitchFamily="34" charset="0"/>
                <a:ea typeface="Calibri" panose="020F0502020204030204" pitchFamily="34" charset="0"/>
                <a:cs typeface="Times New Roman" panose="02020603050405020304" pitchFamily="18" charset="0"/>
              </a:rPr>
              <a:t> </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If women appear to still be the primary caregivers, it has implications for parenting and the wellbeing of women – access to educational training, professional jobs, leisure activities and general health-related stressors association with the burden of caring for children in the face of limited supports. </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200" b="0" dirty="0">
                <a:effectLst/>
                <a:latin typeface="Calibri" panose="020F0502020204030204" pitchFamily="34" charset="0"/>
                <a:ea typeface="Calibri" panose="020F0502020204030204" pitchFamily="34" charset="0"/>
                <a:cs typeface="Times New Roman" panose="02020603050405020304" pitchFamily="18" charset="0"/>
              </a:rPr>
              <a:t> </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From men’s perspective, if men feel they are helping and yet women feel they are not doing enough, we have to consider what this must be like for them, especially those who are taking on these roles for the first time and are not properly equipped to do so. Also, for those whose contributions are not being appreciated --- all of these can become sources of tension for gender relationship within the family and can spill into other domains of family life for men and women, and their children. </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200" b="0" dirty="0">
                <a:effectLst/>
                <a:latin typeface="Calibri" panose="020F0502020204030204" pitchFamily="34" charset="0"/>
                <a:ea typeface="Calibri" panose="020F0502020204030204" pitchFamily="34" charset="0"/>
                <a:cs typeface="Times New Roman" panose="02020603050405020304" pitchFamily="18" charset="0"/>
              </a:rPr>
              <a:t> </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b="0" dirty="0"/>
          </a:p>
        </p:txBody>
      </p:sp>
      <p:sp>
        <p:nvSpPr>
          <p:cNvPr id="4" name="Slide Number Placeholder 3"/>
          <p:cNvSpPr>
            <a:spLocks noGrp="1"/>
          </p:cNvSpPr>
          <p:nvPr>
            <p:ph type="sldNum" sz="quarter" idx="10"/>
          </p:nvPr>
        </p:nvSpPr>
        <p:spPr/>
        <p:txBody>
          <a:bodyPr/>
          <a:lstStyle/>
          <a:p>
            <a:fld id="{2E7AC642-4B64-48B7-935D-11A17E1EC663}" type="slidenum">
              <a:rPr lang="en-CA" smtClean="0"/>
              <a:t>20</a:t>
            </a:fld>
            <a:endParaRPr lang="en-CA"/>
          </a:p>
        </p:txBody>
      </p:sp>
    </p:spTree>
    <p:extLst>
      <p:ext uri="{BB962C8B-B14F-4D97-AF65-F5344CB8AC3E}">
        <p14:creationId xmlns:p14="http://schemas.microsoft.com/office/powerpoint/2010/main" val="2273876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27</a:t>
            </a:fld>
            <a:endParaRPr lang="en-CA"/>
          </a:p>
        </p:txBody>
      </p:sp>
    </p:spTree>
    <p:extLst>
      <p:ext uri="{BB962C8B-B14F-4D97-AF65-F5344CB8AC3E}">
        <p14:creationId xmlns:p14="http://schemas.microsoft.com/office/powerpoint/2010/main" val="1342141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8</a:t>
            </a:fld>
            <a:endParaRPr lang="en-CA"/>
          </a:p>
        </p:txBody>
      </p:sp>
    </p:spTree>
    <p:extLst>
      <p:ext uri="{BB962C8B-B14F-4D97-AF65-F5344CB8AC3E}">
        <p14:creationId xmlns:p14="http://schemas.microsoft.com/office/powerpoint/2010/main" val="1511608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9</a:t>
            </a:fld>
            <a:endParaRPr lang="en-CA"/>
          </a:p>
        </p:txBody>
      </p:sp>
    </p:spTree>
    <p:extLst>
      <p:ext uri="{BB962C8B-B14F-4D97-AF65-F5344CB8AC3E}">
        <p14:creationId xmlns:p14="http://schemas.microsoft.com/office/powerpoint/2010/main" val="87343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10</a:t>
            </a:fld>
            <a:endParaRPr lang="en-CA"/>
          </a:p>
        </p:txBody>
      </p:sp>
    </p:spTree>
    <p:extLst>
      <p:ext uri="{BB962C8B-B14F-4D97-AF65-F5344CB8AC3E}">
        <p14:creationId xmlns:p14="http://schemas.microsoft.com/office/powerpoint/2010/main" val="1853251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11</a:t>
            </a:fld>
            <a:endParaRPr lang="en-CA"/>
          </a:p>
        </p:txBody>
      </p:sp>
    </p:spTree>
    <p:extLst>
      <p:ext uri="{BB962C8B-B14F-4D97-AF65-F5344CB8AC3E}">
        <p14:creationId xmlns:p14="http://schemas.microsoft.com/office/powerpoint/2010/main" val="50153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12</a:t>
            </a:fld>
            <a:endParaRPr lang="en-CA"/>
          </a:p>
        </p:txBody>
      </p:sp>
    </p:spTree>
    <p:extLst>
      <p:ext uri="{BB962C8B-B14F-4D97-AF65-F5344CB8AC3E}">
        <p14:creationId xmlns:p14="http://schemas.microsoft.com/office/powerpoint/2010/main" val="359412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13</a:t>
            </a:fld>
            <a:endParaRPr lang="en-CA"/>
          </a:p>
        </p:txBody>
      </p:sp>
    </p:spTree>
    <p:extLst>
      <p:ext uri="{BB962C8B-B14F-4D97-AF65-F5344CB8AC3E}">
        <p14:creationId xmlns:p14="http://schemas.microsoft.com/office/powerpoint/2010/main" val="1924040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WHAT DOES THIS SPREAD TELL US?</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Half of respondents are saying that their financial status in Canada is an improvement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 quarter of respondents are saying that their financial status is not an improvement and the rest are unsure</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spread of income does not show a particular trend as there was an even spread.</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What is worrying is that there appears to be two extremes on the low and high income side, with both ends representing approximately 10% of the survey respondents</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The bulk of respondents earn between $2500 - $6000 as combined family income.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What this means is that if we equally divide what men and women earn, on the average each spouse earns between %1225 to $3000 a month.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 </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Preliminary results are showing that men continue to be the main income earners but at a low percentage. What this means is that there is a shift in financial contributions to the family whereby women are increasingly contributing to the total family income.</a:t>
            </a: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mn-lt"/>
              <a:ea typeface="+mn-ea"/>
              <a:cs typeface="+mn-cs"/>
            </a:endParaRPr>
          </a:p>
          <a:p>
            <a:endParaRPr lang="en-CA" b="0" dirty="0"/>
          </a:p>
        </p:txBody>
      </p:sp>
      <p:sp>
        <p:nvSpPr>
          <p:cNvPr id="4" name="Slide Number Placeholder 3"/>
          <p:cNvSpPr>
            <a:spLocks noGrp="1"/>
          </p:cNvSpPr>
          <p:nvPr>
            <p:ph type="sldNum" sz="quarter" idx="10"/>
          </p:nvPr>
        </p:nvSpPr>
        <p:spPr/>
        <p:txBody>
          <a:bodyPr/>
          <a:lstStyle/>
          <a:p>
            <a:fld id="{2E7AC642-4B64-48B7-935D-11A17E1EC663}" type="slidenum">
              <a:rPr lang="en-CA" smtClean="0"/>
              <a:t>14</a:t>
            </a:fld>
            <a:endParaRPr lang="en-CA"/>
          </a:p>
        </p:txBody>
      </p:sp>
    </p:spTree>
    <p:extLst>
      <p:ext uri="{BB962C8B-B14F-4D97-AF65-F5344CB8AC3E}">
        <p14:creationId xmlns:p14="http://schemas.microsoft.com/office/powerpoint/2010/main" val="3028525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7AC642-4B64-48B7-935D-11A17E1EC663}" type="slidenum">
              <a:rPr lang="en-CA" smtClean="0"/>
              <a:t>15</a:t>
            </a:fld>
            <a:endParaRPr lang="en-CA"/>
          </a:p>
        </p:txBody>
      </p:sp>
    </p:spTree>
    <p:extLst>
      <p:ext uri="{BB962C8B-B14F-4D97-AF65-F5344CB8AC3E}">
        <p14:creationId xmlns:p14="http://schemas.microsoft.com/office/powerpoint/2010/main" val="1515701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CFE118-DDAC-4BC3-995A-43BBDF799BD0}" type="datetimeFigureOut">
              <a:rPr lang="en-CA" smtClean="0"/>
              <a:t>2018-08-07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55669772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52791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330239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28813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526895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ACFE118-DDAC-4BC3-995A-43BBDF799BD0}" type="datetimeFigureOut">
              <a:rPr lang="en-CA" smtClean="0"/>
              <a:t>2018-08-07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455827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ACFE118-DDAC-4BC3-995A-43BBDF799BD0}" type="datetimeFigureOut">
              <a:rPr lang="en-CA" smtClean="0"/>
              <a:t>2018-08-07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806291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E118-DDAC-4BC3-995A-43BBDF799BD0}" type="datetimeFigureOut">
              <a:rPr lang="en-CA" smtClean="0"/>
              <a:t>2018-08-07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507650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E118-DDAC-4BC3-995A-43BBDF799BD0}" type="datetimeFigureOut">
              <a:rPr lang="en-CA" smtClean="0"/>
              <a:t>2018-08-07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91613353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CFE118-DDAC-4BC3-995A-43BBDF799BD0}" type="datetimeFigureOut">
              <a:rPr lang="en-CA" smtClean="0"/>
              <a:t>2018-08-07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62540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CFE118-DDAC-4BC3-995A-43BBDF799BD0}" type="datetimeFigureOut">
              <a:rPr lang="en-CA" smtClean="0"/>
              <a:t>2018-08-07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4721787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74913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CFE118-DDAC-4BC3-995A-43BBDF799BD0}" type="datetimeFigureOut">
              <a:rPr lang="en-CA" smtClean="0"/>
              <a:t>2018-08-07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84789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CFE118-DDAC-4BC3-995A-43BBDF799BD0}" type="datetimeFigureOut">
              <a:rPr lang="en-CA" smtClean="0"/>
              <a:t>2018-08-07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207624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ACFE118-DDAC-4BC3-995A-43BBDF799BD0}" type="datetimeFigureOut">
              <a:rPr lang="en-CA" smtClean="0"/>
              <a:t>2018-08-07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95294272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1753061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CFE118-DDAC-4BC3-995A-43BBDF799BD0}" type="datetimeFigureOut">
              <a:rPr lang="en-CA" smtClean="0"/>
              <a:t>2018-08-07</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FE5495-FBF8-457E-B3F0-1521B27597E6}" type="slidenum">
              <a:rPr lang="en-CA" smtClean="0"/>
              <a:t>‹#›</a:t>
            </a:fld>
            <a:endParaRPr lang="en-CA"/>
          </a:p>
        </p:txBody>
      </p:sp>
    </p:spTree>
    <p:extLst>
      <p:ext uri="{BB962C8B-B14F-4D97-AF65-F5344CB8AC3E}">
        <p14:creationId xmlns:p14="http://schemas.microsoft.com/office/powerpoint/2010/main" val="2264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ACFE118-DDAC-4BC3-995A-43BBDF799BD0}" type="datetimeFigureOut">
              <a:rPr lang="en-CA" smtClean="0"/>
              <a:t>2018-08-07</a:t>
            </a:fld>
            <a:endParaRPr lang="en-C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C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5FE5495-FBF8-457E-B3F0-1521B27597E6}" type="slidenum">
              <a:rPr lang="en-CA" smtClean="0"/>
              <a:t>‹#›</a:t>
            </a:fld>
            <a:endParaRPr lang="en-CA"/>
          </a:p>
        </p:txBody>
      </p:sp>
    </p:spTree>
    <p:extLst>
      <p:ext uri="{BB962C8B-B14F-4D97-AF65-F5344CB8AC3E}">
        <p14:creationId xmlns:p14="http://schemas.microsoft.com/office/powerpoint/2010/main" val="1172283672"/>
      </p:ext>
    </p:extLst>
  </p:cSld>
  <p:clrMap bg1="lt1" tx1="dk1" bg2="lt2" tx2="dk2" accent1="accent1" accent2="accent2" accent3="accent3" accent4="accent4" accent5="accent5" accent6="accent6" hlink="hlink" folHlink="folHlink"/>
  <p:sldLayoutIdLst>
    <p:sldLayoutId id="2147484470" r:id="rId1"/>
    <p:sldLayoutId id="2147484471" r:id="rId2"/>
    <p:sldLayoutId id="2147484472" r:id="rId3"/>
    <p:sldLayoutId id="2147484473" r:id="rId4"/>
    <p:sldLayoutId id="2147484474" r:id="rId5"/>
    <p:sldLayoutId id="2147484475" r:id="rId6"/>
    <p:sldLayoutId id="2147484476" r:id="rId7"/>
    <p:sldLayoutId id="2147484477" r:id="rId8"/>
    <p:sldLayoutId id="2147484478" r:id="rId9"/>
    <p:sldLayoutId id="2147484479" r:id="rId10"/>
    <p:sldLayoutId id="2147484480" r:id="rId11"/>
    <p:sldLayoutId id="2147484481" r:id="rId12"/>
    <p:sldLayoutId id="2147484482" r:id="rId13"/>
    <p:sldLayoutId id="2147484483" r:id="rId14"/>
    <p:sldLayoutId id="2147484484" r:id="rId15"/>
    <p:sldLayoutId id="2147484485" r:id="rId16"/>
    <p:sldLayoutId id="21474844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doc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Word_Document1.docx"/></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dirty="0"/>
            </a:br>
            <a:br>
              <a:rPr lang="en-US" b="1" dirty="0"/>
            </a:br>
            <a:br>
              <a:rPr lang="en-US" b="1" dirty="0"/>
            </a:br>
            <a:br>
              <a:rPr lang="en-US" b="1" dirty="0"/>
            </a:br>
            <a:br>
              <a:rPr lang="en-US" b="1" dirty="0"/>
            </a:br>
            <a:endParaRPr lang="en-CA" dirty="0"/>
          </a:p>
        </p:txBody>
      </p:sp>
      <p:sp>
        <p:nvSpPr>
          <p:cNvPr id="5" name="Rectangle 4"/>
          <p:cNvSpPr/>
          <p:nvPr/>
        </p:nvSpPr>
        <p:spPr>
          <a:xfrm>
            <a:off x="852616" y="310115"/>
            <a:ext cx="10070755" cy="4770537"/>
          </a:xfrm>
          <a:prstGeom prst="rect">
            <a:avLst/>
          </a:prstGeom>
        </p:spPr>
        <p:txBody>
          <a:bodyPr wrap="square">
            <a:spAutoFit/>
          </a:bodyPr>
          <a:lstStyle/>
          <a:p>
            <a:pPr algn="ctr">
              <a:spcAft>
                <a:spcPts val="0"/>
              </a:spcAft>
            </a:pPr>
            <a:endParaRPr lang="en-US" sz="3200" dirty="0"/>
          </a:p>
          <a:p>
            <a:pPr algn="ctr">
              <a:spcAft>
                <a:spcPts val="0"/>
              </a:spcAft>
            </a:pPr>
            <a:endParaRPr lang="en-US" sz="3200" dirty="0"/>
          </a:p>
          <a:p>
            <a:pPr algn="ctr">
              <a:spcAft>
                <a:spcPts val="0"/>
              </a:spcAft>
            </a:pPr>
            <a:endParaRPr lang="en-US" sz="3200" b="1" dirty="0"/>
          </a:p>
          <a:p>
            <a:r>
              <a:rPr lang="en-CA" sz="2800" b="1" dirty="0">
                <a:latin typeface="Garamond" panose="02020404030301010803" pitchFamily="18" charset="0"/>
              </a:rPr>
              <a:t>REVISITING THE BRAIN GAIN ARGUMENT: A REPORT CARD ON THE NEW AFRICAN DIASPORA IN CANADA</a:t>
            </a:r>
            <a:endParaRPr lang="en-US" sz="2800" dirty="0">
              <a:latin typeface="Garamond" panose="02020404030301010803" pitchFamily="18" charset="0"/>
              <a:ea typeface="Garamond" charset="0"/>
              <a:cs typeface="Garamond" charset="0"/>
            </a:endParaRPr>
          </a:p>
          <a:p>
            <a:endParaRPr lang="en-CA" b="1" dirty="0"/>
          </a:p>
          <a:p>
            <a:endParaRPr lang="en-CA" b="1" dirty="0"/>
          </a:p>
          <a:p>
            <a:r>
              <a:rPr lang="en-CA" sz="2400" b="1" dirty="0"/>
              <a:t>Professor Phil Okeke-</a:t>
            </a:r>
            <a:r>
              <a:rPr lang="en-CA" sz="2400" b="1" dirty="0" err="1"/>
              <a:t>Ihejirika</a:t>
            </a:r>
            <a:endParaRPr lang="en-CA" sz="2400" dirty="0"/>
          </a:p>
          <a:p>
            <a:r>
              <a:rPr lang="en-CA" dirty="0"/>
              <a:t>Director, Pan African Collaboration for Excellence (PACE)</a:t>
            </a:r>
          </a:p>
          <a:p>
            <a:r>
              <a:rPr lang="en-CA" dirty="0"/>
              <a:t>University of Alberta, Edmonton, Alberta. Canada. </a:t>
            </a:r>
          </a:p>
          <a:p>
            <a:pPr algn="ctr">
              <a:spcAft>
                <a:spcPts val="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CA"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28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002191186"/>
              </p:ext>
            </p:extLst>
          </p:nvPr>
        </p:nvGraphicFramePr>
        <p:xfrm>
          <a:off x="1150373" y="973395"/>
          <a:ext cx="9940414" cy="5427408"/>
        </p:xfrm>
        <a:graphic>
          <a:graphicData uri="http://schemas.openxmlformats.org/drawingml/2006/table">
            <a:tbl>
              <a:tblPr firstRow="1" firstCol="1" bandRow="1">
                <a:tableStyleId>{5C22544A-7EE6-4342-B048-85BDC9FD1C3A}</a:tableStyleId>
              </a:tblPr>
              <a:tblGrid>
                <a:gridCol w="7013576">
                  <a:extLst>
                    <a:ext uri="{9D8B030D-6E8A-4147-A177-3AD203B41FA5}">
                      <a16:colId xmlns:a16="http://schemas.microsoft.com/office/drawing/2014/main" val="20000"/>
                    </a:ext>
                  </a:extLst>
                </a:gridCol>
                <a:gridCol w="1170735">
                  <a:extLst>
                    <a:ext uri="{9D8B030D-6E8A-4147-A177-3AD203B41FA5}">
                      <a16:colId xmlns:a16="http://schemas.microsoft.com/office/drawing/2014/main" val="20001"/>
                    </a:ext>
                  </a:extLst>
                </a:gridCol>
                <a:gridCol w="1756103">
                  <a:extLst>
                    <a:ext uri="{9D8B030D-6E8A-4147-A177-3AD203B41FA5}">
                      <a16:colId xmlns:a16="http://schemas.microsoft.com/office/drawing/2014/main" val="20002"/>
                    </a:ext>
                  </a:extLst>
                </a:gridCol>
              </a:tblGrid>
              <a:tr h="387672">
                <a:tc>
                  <a:txBody>
                    <a:bodyPr/>
                    <a:lstStyle/>
                    <a:p>
                      <a:pPr algn="ctr">
                        <a:spcAft>
                          <a:spcPts val="0"/>
                        </a:spcAft>
                      </a:pPr>
                      <a:r>
                        <a:rPr lang="en-US" sz="1800" dirty="0">
                          <a:solidFill>
                            <a:srgbClr val="FF0000"/>
                          </a:solidFill>
                          <a:effectLst/>
                          <a:latin typeface="Garamond" charset="0"/>
                          <a:ea typeface="Garamond" charset="0"/>
                          <a:cs typeface="Garamond" charset="0"/>
                        </a:rPr>
                        <a:t>Where do you currently live, (which city or town in Alberta)?</a:t>
                      </a:r>
                    </a:p>
                  </a:txBody>
                  <a:tcPr marL="47625" marR="47625" marT="47625" marB="47625">
                    <a:solidFill>
                      <a:srgbClr val="00B0F0"/>
                    </a:solidFill>
                  </a:tcPr>
                </a:tc>
                <a:tc>
                  <a:txBody>
                    <a:bodyPr/>
                    <a:lstStyle/>
                    <a:p>
                      <a:pPr algn="ctr">
                        <a:spcAft>
                          <a:spcPts val="0"/>
                        </a:spcAft>
                      </a:pPr>
                      <a:r>
                        <a:rPr lang="en-US" sz="1800" dirty="0">
                          <a:solidFill>
                            <a:srgbClr val="FF0000"/>
                          </a:solidFill>
                          <a:effectLst/>
                          <a:latin typeface="Garamond" charset="0"/>
                          <a:ea typeface="Garamond" charset="0"/>
                          <a:cs typeface="Garamond" charset="0"/>
                        </a:rPr>
                        <a:t>N</a:t>
                      </a:r>
                    </a:p>
                  </a:txBody>
                  <a:tcPr marL="47625" marR="47625" marT="47625" marB="47625">
                    <a:solidFill>
                      <a:srgbClr val="00B0F0"/>
                    </a:solidFill>
                  </a:tcPr>
                </a:tc>
                <a:tc>
                  <a:txBody>
                    <a:bodyPr/>
                    <a:lstStyle/>
                    <a:p>
                      <a:pPr algn="ctr">
                        <a:spcAft>
                          <a:spcPts val="0"/>
                        </a:spcAft>
                      </a:pPr>
                      <a:r>
                        <a:rPr lang="en-US" sz="1800" dirty="0">
                          <a:solidFill>
                            <a:srgbClr val="FF0000"/>
                          </a:solidFill>
                          <a:effectLst/>
                          <a:latin typeface="Garamond" charset="0"/>
                          <a:ea typeface="Garamond" charset="0"/>
                          <a:cs typeface="Garamond" charset="0"/>
                        </a:rPr>
                        <a:t>%</a:t>
                      </a:r>
                    </a:p>
                  </a:txBody>
                  <a:tcPr marL="47625" marR="47625" marT="47625" marB="47625">
                    <a:solidFill>
                      <a:srgbClr val="00B0F0"/>
                    </a:solidFill>
                  </a:tcPr>
                </a:tc>
                <a:extLst>
                  <a:ext uri="{0D108BD9-81ED-4DB2-BD59-A6C34878D82A}">
                    <a16:rowId xmlns:a16="http://schemas.microsoft.com/office/drawing/2014/main" val="10000"/>
                  </a:ext>
                </a:extLst>
              </a:tr>
              <a:tr h="387672">
                <a:tc>
                  <a:txBody>
                    <a:bodyPr/>
                    <a:lstStyle/>
                    <a:p>
                      <a:pPr>
                        <a:spcAft>
                          <a:spcPts val="0"/>
                        </a:spcAft>
                      </a:pPr>
                      <a:r>
                        <a:rPr lang="en-US" sz="1800" dirty="0" err="1">
                          <a:effectLst/>
                          <a:latin typeface="Garamond" charset="0"/>
                          <a:ea typeface="Garamond" charset="0"/>
                          <a:cs typeface="Garamond" charset="0"/>
                        </a:rPr>
                        <a:t>Airdrie</a:t>
                      </a:r>
                      <a:endParaRPr lang="en-US" sz="1800" dirty="0">
                        <a:effectLst/>
                        <a:latin typeface="Garamond" charset="0"/>
                        <a:ea typeface="Garamond" charset="0"/>
                        <a:cs typeface="Garamond" charset="0"/>
                      </a:endParaRP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6</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1.4</a:t>
                      </a:r>
                    </a:p>
                  </a:txBody>
                  <a:tcPr marL="47625" marR="47625" marT="47625" marB="47625">
                    <a:solidFill>
                      <a:srgbClr val="00B0F0"/>
                    </a:solidFill>
                  </a:tcPr>
                </a:tc>
                <a:extLst>
                  <a:ext uri="{0D108BD9-81ED-4DB2-BD59-A6C34878D82A}">
                    <a16:rowId xmlns:a16="http://schemas.microsoft.com/office/drawing/2014/main" val="10001"/>
                  </a:ext>
                </a:extLst>
              </a:tr>
              <a:tr h="387672">
                <a:tc>
                  <a:txBody>
                    <a:bodyPr/>
                    <a:lstStyle/>
                    <a:p>
                      <a:pPr>
                        <a:spcAft>
                          <a:spcPts val="0"/>
                        </a:spcAft>
                      </a:pPr>
                      <a:r>
                        <a:rPr lang="en-US" sz="1800" dirty="0">
                          <a:effectLst/>
                          <a:latin typeface="Garamond" charset="0"/>
                          <a:ea typeface="Garamond" charset="0"/>
                          <a:cs typeface="Garamond" charset="0"/>
                        </a:rPr>
                        <a:t>Brooks</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21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4.8</a:t>
                      </a:r>
                    </a:p>
                  </a:txBody>
                  <a:tcPr marL="47625" marR="47625" marT="47625" marB="47625">
                    <a:solidFill>
                      <a:srgbClr val="00B0F0"/>
                    </a:solidFill>
                  </a:tcPr>
                </a:tc>
                <a:extLst>
                  <a:ext uri="{0D108BD9-81ED-4DB2-BD59-A6C34878D82A}">
                    <a16:rowId xmlns:a16="http://schemas.microsoft.com/office/drawing/2014/main" val="10002"/>
                  </a:ext>
                </a:extLst>
              </a:tr>
              <a:tr h="387672">
                <a:tc>
                  <a:txBody>
                    <a:bodyPr/>
                    <a:lstStyle/>
                    <a:p>
                      <a:pPr>
                        <a:spcAft>
                          <a:spcPts val="0"/>
                        </a:spcAft>
                      </a:pPr>
                      <a:r>
                        <a:rPr lang="en-US" sz="1800" dirty="0">
                          <a:effectLst/>
                          <a:latin typeface="Garamond" charset="0"/>
                          <a:ea typeface="Garamond" charset="0"/>
                          <a:cs typeface="Garamond" charset="0"/>
                        </a:rPr>
                        <a:t>Calgary</a:t>
                      </a:r>
                    </a:p>
                  </a:txBody>
                  <a:tcPr marL="47625" marR="47625" marT="47625" marB="47625">
                    <a:solidFill>
                      <a:srgbClr val="00B0F0"/>
                    </a:solidFill>
                  </a:tcPr>
                </a:tc>
                <a:tc>
                  <a:txBody>
                    <a:bodyPr/>
                    <a:lstStyle/>
                    <a:p>
                      <a:pPr algn="ctr">
                        <a:spcAft>
                          <a:spcPts val="0"/>
                        </a:spcAft>
                      </a:pPr>
                      <a:r>
                        <a:rPr lang="en-US" sz="1800">
                          <a:effectLst/>
                          <a:latin typeface="Garamond" charset="0"/>
                          <a:ea typeface="Garamond" charset="0"/>
                          <a:cs typeface="Garamond" charset="0"/>
                        </a:rPr>
                        <a:t>139</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31.7</a:t>
                      </a:r>
                    </a:p>
                  </a:txBody>
                  <a:tcPr marL="47625" marR="47625" marT="47625" marB="47625">
                    <a:solidFill>
                      <a:srgbClr val="00B0F0"/>
                    </a:solidFill>
                  </a:tcPr>
                </a:tc>
                <a:extLst>
                  <a:ext uri="{0D108BD9-81ED-4DB2-BD59-A6C34878D82A}">
                    <a16:rowId xmlns:a16="http://schemas.microsoft.com/office/drawing/2014/main" val="10003"/>
                  </a:ext>
                </a:extLst>
              </a:tr>
              <a:tr h="387672">
                <a:tc>
                  <a:txBody>
                    <a:bodyPr/>
                    <a:lstStyle/>
                    <a:p>
                      <a:pPr>
                        <a:spcAft>
                          <a:spcPts val="0"/>
                        </a:spcAft>
                      </a:pPr>
                      <a:r>
                        <a:rPr lang="en-US" sz="1800" dirty="0" err="1">
                          <a:effectLst/>
                          <a:latin typeface="Garamond" charset="0"/>
                          <a:ea typeface="Garamond" charset="0"/>
                          <a:cs typeface="Garamond" charset="0"/>
                        </a:rPr>
                        <a:t>Camrose</a:t>
                      </a:r>
                      <a:endParaRPr lang="en-US" sz="1800" dirty="0">
                        <a:effectLst/>
                        <a:latin typeface="Garamond" charset="0"/>
                        <a:ea typeface="Garamond" charset="0"/>
                        <a:cs typeface="Garamond" charset="0"/>
                      </a:endParaRPr>
                    </a:p>
                  </a:txBody>
                  <a:tcPr marL="47625" marR="47625" marT="47625" marB="47625">
                    <a:solidFill>
                      <a:srgbClr val="00B0F0"/>
                    </a:solidFill>
                  </a:tcPr>
                </a:tc>
                <a:tc>
                  <a:txBody>
                    <a:bodyPr/>
                    <a:lstStyle/>
                    <a:p>
                      <a:pPr algn="ctr">
                        <a:spcAft>
                          <a:spcPts val="0"/>
                        </a:spcAft>
                      </a:pPr>
                      <a:r>
                        <a:rPr lang="en-US" sz="1800">
                          <a:effectLst/>
                          <a:latin typeface="Garamond" charset="0"/>
                          <a:ea typeface="Garamond" charset="0"/>
                          <a:cs typeface="Garamond" charset="0"/>
                        </a:rPr>
                        <a:t>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0.2</a:t>
                      </a:r>
                    </a:p>
                  </a:txBody>
                  <a:tcPr marL="47625" marR="47625" marT="47625" marB="47625">
                    <a:solidFill>
                      <a:srgbClr val="00B0F0"/>
                    </a:solidFill>
                  </a:tcPr>
                </a:tc>
                <a:extLst>
                  <a:ext uri="{0D108BD9-81ED-4DB2-BD59-A6C34878D82A}">
                    <a16:rowId xmlns:a16="http://schemas.microsoft.com/office/drawing/2014/main" val="10004"/>
                  </a:ext>
                </a:extLst>
              </a:tr>
              <a:tr h="387672">
                <a:tc>
                  <a:txBody>
                    <a:bodyPr/>
                    <a:lstStyle/>
                    <a:p>
                      <a:pPr>
                        <a:spcAft>
                          <a:spcPts val="0"/>
                        </a:spcAft>
                      </a:pPr>
                      <a:r>
                        <a:rPr lang="en-US" sz="1800" dirty="0">
                          <a:effectLst/>
                          <a:latin typeface="Garamond" charset="0"/>
                          <a:ea typeface="Garamond" charset="0"/>
                          <a:cs typeface="Garamond" charset="0"/>
                        </a:rPr>
                        <a:t>Chestermere</a:t>
                      </a:r>
                    </a:p>
                  </a:txBody>
                  <a:tcPr marL="47625" marR="47625" marT="47625" marB="47625">
                    <a:solidFill>
                      <a:srgbClr val="00B0F0"/>
                    </a:solidFill>
                  </a:tcPr>
                </a:tc>
                <a:tc>
                  <a:txBody>
                    <a:bodyPr/>
                    <a:lstStyle/>
                    <a:p>
                      <a:pPr algn="ctr">
                        <a:spcAft>
                          <a:spcPts val="0"/>
                        </a:spcAft>
                      </a:pPr>
                      <a:r>
                        <a:rPr lang="en-US" sz="1800">
                          <a:effectLst/>
                          <a:latin typeface="Garamond" charset="0"/>
                          <a:ea typeface="Garamond" charset="0"/>
                          <a:cs typeface="Garamond" charset="0"/>
                        </a:rPr>
                        <a:t>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0.2</a:t>
                      </a:r>
                    </a:p>
                  </a:txBody>
                  <a:tcPr marL="47625" marR="47625" marT="47625" marB="47625">
                    <a:solidFill>
                      <a:srgbClr val="00B0F0"/>
                    </a:solidFill>
                  </a:tcPr>
                </a:tc>
                <a:extLst>
                  <a:ext uri="{0D108BD9-81ED-4DB2-BD59-A6C34878D82A}">
                    <a16:rowId xmlns:a16="http://schemas.microsoft.com/office/drawing/2014/main" val="10005"/>
                  </a:ext>
                </a:extLst>
              </a:tr>
              <a:tr h="387672">
                <a:tc>
                  <a:txBody>
                    <a:bodyPr/>
                    <a:lstStyle/>
                    <a:p>
                      <a:pPr>
                        <a:spcAft>
                          <a:spcPts val="0"/>
                        </a:spcAft>
                      </a:pPr>
                      <a:r>
                        <a:rPr lang="en-US" sz="1800" dirty="0">
                          <a:effectLst/>
                          <a:latin typeface="Garamond" charset="0"/>
                          <a:ea typeface="Garamond" charset="0"/>
                          <a:cs typeface="Garamond" charset="0"/>
                        </a:rPr>
                        <a:t>Edmonton</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241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55.0</a:t>
                      </a:r>
                    </a:p>
                  </a:txBody>
                  <a:tcPr marL="47625" marR="47625" marT="47625" marB="47625">
                    <a:solidFill>
                      <a:srgbClr val="00B0F0"/>
                    </a:solidFill>
                  </a:tcPr>
                </a:tc>
                <a:extLst>
                  <a:ext uri="{0D108BD9-81ED-4DB2-BD59-A6C34878D82A}">
                    <a16:rowId xmlns:a16="http://schemas.microsoft.com/office/drawing/2014/main" val="10006"/>
                  </a:ext>
                </a:extLst>
              </a:tr>
              <a:tr h="387672">
                <a:tc>
                  <a:txBody>
                    <a:bodyPr/>
                    <a:lstStyle/>
                    <a:p>
                      <a:pPr>
                        <a:spcAft>
                          <a:spcPts val="0"/>
                        </a:spcAft>
                      </a:pPr>
                      <a:r>
                        <a:rPr lang="en-US" sz="1800" dirty="0">
                          <a:effectLst/>
                          <a:latin typeface="Garamond" charset="0"/>
                          <a:ea typeface="Garamond" charset="0"/>
                          <a:cs typeface="Garamond" charset="0"/>
                        </a:rPr>
                        <a:t>Fort Saskatchewan</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0.2</a:t>
                      </a:r>
                    </a:p>
                  </a:txBody>
                  <a:tcPr marL="47625" marR="47625" marT="47625" marB="47625">
                    <a:solidFill>
                      <a:srgbClr val="00B0F0"/>
                    </a:solidFill>
                  </a:tcPr>
                </a:tc>
                <a:extLst>
                  <a:ext uri="{0D108BD9-81ED-4DB2-BD59-A6C34878D82A}">
                    <a16:rowId xmlns:a16="http://schemas.microsoft.com/office/drawing/2014/main" val="10007"/>
                  </a:ext>
                </a:extLst>
              </a:tr>
              <a:tr h="387672">
                <a:tc>
                  <a:txBody>
                    <a:bodyPr/>
                    <a:lstStyle/>
                    <a:p>
                      <a:pPr>
                        <a:spcAft>
                          <a:spcPts val="0"/>
                        </a:spcAft>
                      </a:pPr>
                      <a:r>
                        <a:rPr lang="en-US" sz="1800" dirty="0">
                          <a:effectLst/>
                          <a:latin typeface="Garamond" charset="0"/>
                          <a:ea typeface="Garamond" charset="0"/>
                          <a:cs typeface="Garamond" charset="0"/>
                        </a:rPr>
                        <a:t>Lacombe</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0.2</a:t>
                      </a:r>
                    </a:p>
                  </a:txBody>
                  <a:tcPr marL="47625" marR="47625" marT="47625" marB="47625">
                    <a:solidFill>
                      <a:srgbClr val="00B0F0"/>
                    </a:solidFill>
                  </a:tcPr>
                </a:tc>
                <a:extLst>
                  <a:ext uri="{0D108BD9-81ED-4DB2-BD59-A6C34878D82A}">
                    <a16:rowId xmlns:a16="http://schemas.microsoft.com/office/drawing/2014/main" val="10008"/>
                  </a:ext>
                </a:extLst>
              </a:tr>
              <a:tr h="387672">
                <a:tc>
                  <a:txBody>
                    <a:bodyPr/>
                    <a:lstStyle/>
                    <a:p>
                      <a:pPr>
                        <a:spcAft>
                          <a:spcPts val="0"/>
                        </a:spcAft>
                      </a:pPr>
                      <a:r>
                        <a:rPr lang="en-US" sz="1800" dirty="0">
                          <a:effectLst/>
                          <a:latin typeface="Garamond" charset="0"/>
                          <a:ea typeface="Garamond" charset="0"/>
                          <a:cs typeface="Garamond" charset="0"/>
                        </a:rPr>
                        <a:t>Leduc</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7</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1.6</a:t>
                      </a:r>
                    </a:p>
                  </a:txBody>
                  <a:tcPr marL="47625" marR="47625" marT="47625" marB="47625">
                    <a:solidFill>
                      <a:srgbClr val="00B0F0"/>
                    </a:solidFill>
                  </a:tcPr>
                </a:tc>
                <a:extLst>
                  <a:ext uri="{0D108BD9-81ED-4DB2-BD59-A6C34878D82A}">
                    <a16:rowId xmlns:a16="http://schemas.microsoft.com/office/drawing/2014/main" val="10009"/>
                  </a:ext>
                </a:extLst>
              </a:tr>
              <a:tr h="387672">
                <a:tc>
                  <a:txBody>
                    <a:bodyPr/>
                    <a:lstStyle/>
                    <a:p>
                      <a:pPr>
                        <a:spcAft>
                          <a:spcPts val="0"/>
                        </a:spcAft>
                      </a:pPr>
                      <a:r>
                        <a:rPr lang="en-US" sz="1800" dirty="0">
                          <a:effectLst/>
                          <a:latin typeface="Garamond" charset="0"/>
                          <a:ea typeface="Garamond" charset="0"/>
                          <a:cs typeface="Garamond" charset="0"/>
                        </a:rPr>
                        <a:t>Red Deer</a:t>
                      </a:r>
                    </a:p>
                  </a:txBody>
                  <a:tcPr marL="47625" marR="47625" marT="47625" marB="47625">
                    <a:solidFill>
                      <a:srgbClr val="00B0F0"/>
                    </a:solidFill>
                  </a:tcPr>
                </a:tc>
                <a:tc>
                  <a:txBody>
                    <a:bodyPr/>
                    <a:lstStyle/>
                    <a:p>
                      <a:pPr algn="ctr">
                        <a:spcAft>
                          <a:spcPts val="0"/>
                        </a:spcAft>
                      </a:pPr>
                      <a:r>
                        <a:rPr lang="en-US" sz="1800">
                          <a:effectLst/>
                          <a:latin typeface="Garamond" charset="0"/>
                          <a:ea typeface="Garamond" charset="0"/>
                          <a:cs typeface="Garamond" charset="0"/>
                        </a:rPr>
                        <a:t>15</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3.4</a:t>
                      </a:r>
                    </a:p>
                  </a:txBody>
                  <a:tcPr marL="47625" marR="47625" marT="47625" marB="47625">
                    <a:solidFill>
                      <a:srgbClr val="00B0F0"/>
                    </a:solidFill>
                  </a:tcPr>
                </a:tc>
                <a:extLst>
                  <a:ext uri="{0D108BD9-81ED-4DB2-BD59-A6C34878D82A}">
                    <a16:rowId xmlns:a16="http://schemas.microsoft.com/office/drawing/2014/main" val="10010"/>
                  </a:ext>
                </a:extLst>
              </a:tr>
              <a:tr h="387672">
                <a:tc>
                  <a:txBody>
                    <a:bodyPr/>
                    <a:lstStyle/>
                    <a:p>
                      <a:pPr>
                        <a:spcAft>
                          <a:spcPts val="0"/>
                        </a:spcAft>
                      </a:pPr>
                      <a:r>
                        <a:rPr lang="en-US" sz="1800" dirty="0">
                          <a:effectLst/>
                          <a:latin typeface="Garamond" charset="0"/>
                          <a:ea typeface="Garamond" charset="0"/>
                          <a:cs typeface="Garamond" charset="0"/>
                        </a:rPr>
                        <a:t>Spruce Grove</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0.2</a:t>
                      </a:r>
                    </a:p>
                  </a:txBody>
                  <a:tcPr marL="47625" marR="47625" marT="47625" marB="47625">
                    <a:solidFill>
                      <a:srgbClr val="00B0F0"/>
                    </a:solidFill>
                  </a:tcPr>
                </a:tc>
                <a:extLst>
                  <a:ext uri="{0D108BD9-81ED-4DB2-BD59-A6C34878D82A}">
                    <a16:rowId xmlns:a16="http://schemas.microsoft.com/office/drawing/2014/main" val="10011"/>
                  </a:ext>
                </a:extLst>
              </a:tr>
              <a:tr h="387672">
                <a:tc>
                  <a:txBody>
                    <a:bodyPr/>
                    <a:lstStyle/>
                    <a:p>
                      <a:pPr>
                        <a:spcAft>
                          <a:spcPts val="0"/>
                        </a:spcAft>
                      </a:pPr>
                      <a:r>
                        <a:rPr lang="en-US" sz="1800" dirty="0">
                          <a:effectLst/>
                          <a:latin typeface="Garamond" charset="0"/>
                          <a:ea typeface="Garamond" charset="0"/>
                          <a:cs typeface="Garamond" charset="0"/>
                        </a:rPr>
                        <a:t>Fort McMurray</a:t>
                      </a:r>
                    </a:p>
                  </a:txBody>
                  <a:tcPr marL="47625" marR="47625" marT="47625" marB="47625">
                    <a:solidFill>
                      <a:srgbClr val="00B0F0"/>
                    </a:solidFill>
                  </a:tcPr>
                </a:tc>
                <a:tc>
                  <a:txBody>
                    <a:bodyPr/>
                    <a:lstStyle/>
                    <a:p>
                      <a:pPr algn="ctr">
                        <a:spcAft>
                          <a:spcPts val="0"/>
                        </a:spcAft>
                      </a:pPr>
                      <a:r>
                        <a:rPr lang="en-US" sz="1800">
                          <a:effectLst/>
                          <a:latin typeface="Garamond" charset="0"/>
                          <a:ea typeface="Garamond" charset="0"/>
                          <a:cs typeface="Garamond" charset="0"/>
                        </a:rPr>
                        <a:t>1</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0.2</a:t>
                      </a:r>
                    </a:p>
                  </a:txBody>
                  <a:tcPr marL="47625" marR="47625" marT="47625" marB="47625">
                    <a:solidFill>
                      <a:srgbClr val="00B0F0"/>
                    </a:solidFill>
                  </a:tcPr>
                </a:tc>
                <a:extLst>
                  <a:ext uri="{0D108BD9-81ED-4DB2-BD59-A6C34878D82A}">
                    <a16:rowId xmlns:a16="http://schemas.microsoft.com/office/drawing/2014/main" val="10012"/>
                  </a:ext>
                </a:extLst>
              </a:tr>
              <a:tr h="387672">
                <a:tc>
                  <a:txBody>
                    <a:bodyPr/>
                    <a:lstStyle/>
                    <a:p>
                      <a:pPr>
                        <a:spcAft>
                          <a:spcPts val="0"/>
                        </a:spcAft>
                      </a:pPr>
                      <a:r>
                        <a:rPr lang="en-US" sz="1800" dirty="0">
                          <a:effectLst/>
                          <a:latin typeface="Garamond" charset="0"/>
                          <a:ea typeface="Garamond" charset="0"/>
                          <a:cs typeface="Garamond" charset="0"/>
                        </a:rPr>
                        <a:t>Other</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3</a:t>
                      </a:r>
                    </a:p>
                  </a:txBody>
                  <a:tcPr marL="47625" marR="47625" marT="47625" marB="47625">
                    <a:solidFill>
                      <a:srgbClr val="00B0F0"/>
                    </a:solidFill>
                  </a:tcPr>
                </a:tc>
                <a:tc>
                  <a:txBody>
                    <a:bodyPr/>
                    <a:lstStyle/>
                    <a:p>
                      <a:pPr algn="ctr">
                        <a:spcAft>
                          <a:spcPts val="0"/>
                        </a:spcAft>
                      </a:pPr>
                      <a:r>
                        <a:rPr lang="en-US" sz="1800" dirty="0">
                          <a:effectLst/>
                          <a:latin typeface="Garamond" charset="0"/>
                          <a:ea typeface="Garamond" charset="0"/>
                          <a:cs typeface="Garamond" charset="0"/>
                        </a:rPr>
                        <a:t>0.7</a:t>
                      </a:r>
                    </a:p>
                  </a:txBody>
                  <a:tcPr marL="47625" marR="47625" marT="47625" marB="47625">
                    <a:solidFill>
                      <a:srgbClr val="00B0F0"/>
                    </a:solidFill>
                  </a:tcPr>
                </a:tc>
                <a:extLst>
                  <a:ext uri="{0D108BD9-81ED-4DB2-BD59-A6C34878D82A}">
                    <a16:rowId xmlns:a16="http://schemas.microsoft.com/office/drawing/2014/main" val="10013"/>
                  </a:ext>
                </a:extLst>
              </a:tr>
            </a:tbl>
          </a:graphicData>
        </a:graphic>
      </p:graphicFrame>
      <p:sp>
        <p:nvSpPr>
          <p:cNvPr id="6" name="TextBox 5"/>
          <p:cNvSpPr txBox="1"/>
          <p:nvPr/>
        </p:nvSpPr>
        <p:spPr>
          <a:xfrm>
            <a:off x="2408664" y="334537"/>
            <a:ext cx="6872988" cy="461665"/>
          </a:xfrm>
          <a:prstGeom prst="rect">
            <a:avLst/>
          </a:prstGeom>
          <a:noFill/>
        </p:spPr>
        <p:txBody>
          <a:bodyPr wrap="square" rtlCol="0">
            <a:spAutoFit/>
          </a:bodyPr>
          <a:lstStyle/>
          <a:p>
            <a:pPr algn="ctr"/>
            <a:r>
              <a:rPr lang="en-US" sz="2400" b="1" dirty="0">
                <a:latin typeface="Garamond" charset="0"/>
                <a:ea typeface="Garamond" charset="0"/>
                <a:cs typeface="Garamond" charset="0"/>
              </a:rPr>
              <a:t>RESIDENCE</a:t>
            </a:r>
            <a:r>
              <a:rPr lang="en-US" sz="2400" dirty="0">
                <a:latin typeface="Garamond" charset="0"/>
                <a:ea typeface="Garamond" charset="0"/>
                <a:cs typeface="Garamond" charset="0"/>
              </a:rPr>
              <a:t> </a:t>
            </a:r>
          </a:p>
        </p:txBody>
      </p:sp>
      <p:cxnSp>
        <p:nvCxnSpPr>
          <p:cNvPr id="5" name="Straight Connector 4">
            <a:extLst>
              <a:ext uri="{FF2B5EF4-FFF2-40B4-BE49-F238E27FC236}">
                <a16:creationId xmlns:a16="http://schemas.microsoft.com/office/drawing/2014/main" id="{7803461A-BB72-4BCE-BE4F-CA4E433BE6AA}"/>
              </a:ext>
            </a:extLst>
          </p:cNvPr>
          <p:cNvCxnSpPr>
            <a:cxnSpLocks/>
          </p:cNvCxnSpPr>
          <p:nvPr/>
        </p:nvCxnSpPr>
        <p:spPr>
          <a:xfrm>
            <a:off x="1150373" y="978645"/>
            <a:ext cx="0" cy="5422158"/>
          </a:xfrm>
          <a:prstGeom prst="line">
            <a:avLst/>
          </a:prstGeom>
          <a:ln w="57150"/>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647E188D-3493-4430-9B52-A8C9BA32EEBE}"/>
              </a:ext>
            </a:extLst>
          </p:cNvPr>
          <p:cNvCxnSpPr>
            <a:cxnSpLocks/>
          </p:cNvCxnSpPr>
          <p:nvPr/>
        </p:nvCxnSpPr>
        <p:spPr>
          <a:xfrm>
            <a:off x="11069727" y="973395"/>
            <a:ext cx="0" cy="5422158"/>
          </a:xfrm>
          <a:prstGeom prst="line">
            <a:avLst/>
          </a:prstGeom>
          <a:ln w="5715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93E7C782-E0DD-4554-B252-3066F63640E0}"/>
              </a:ext>
            </a:extLst>
          </p:cNvPr>
          <p:cNvCxnSpPr>
            <a:cxnSpLocks/>
          </p:cNvCxnSpPr>
          <p:nvPr/>
        </p:nvCxnSpPr>
        <p:spPr>
          <a:xfrm>
            <a:off x="9354952" y="973395"/>
            <a:ext cx="0" cy="5422158"/>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9044353B-FC5C-47E3-826A-489A014DB40F}"/>
              </a:ext>
            </a:extLst>
          </p:cNvPr>
          <p:cNvCxnSpPr>
            <a:cxnSpLocks/>
          </p:cNvCxnSpPr>
          <p:nvPr/>
        </p:nvCxnSpPr>
        <p:spPr>
          <a:xfrm>
            <a:off x="8169872" y="973395"/>
            <a:ext cx="0" cy="5422158"/>
          </a:xfrm>
          <a:prstGeom prst="line">
            <a:avLst/>
          </a:prstGeom>
          <a:ln w="28575"/>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B96EEDAB-CAFA-45B9-BD1E-D57A6E3AD2EA}"/>
              </a:ext>
            </a:extLst>
          </p:cNvPr>
          <p:cNvCxnSpPr>
            <a:cxnSpLocks/>
          </p:cNvCxnSpPr>
          <p:nvPr/>
        </p:nvCxnSpPr>
        <p:spPr>
          <a:xfrm flipH="1">
            <a:off x="887104" y="1371878"/>
            <a:ext cx="10454187" cy="0"/>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1911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539478894"/>
              </p:ext>
            </p:extLst>
          </p:nvPr>
        </p:nvGraphicFramePr>
        <p:xfrm>
          <a:off x="855405" y="1091384"/>
          <a:ext cx="10589343" cy="5073440"/>
        </p:xfrm>
        <a:graphic>
          <a:graphicData uri="http://schemas.openxmlformats.org/drawingml/2006/table">
            <a:tbl>
              <a:tblPr firstRow="1" firstCol="1" bandRow="1">
                <a:tableStyleId>{5C22544A-7EE6-4342-B048-85BDC9FD1C3A}</a:tableStyleId>
              </a:tblPr>
              <a:tblGrid>
                <a:gridCol w="3529781">
                  <a:extLst>
                    <a:ext uri="{9D8B030D-6E8A-4147-A177-3AD203B41FA5}">
                      <a16:colId xmlns:a16="http://schemas.microsoft.com/office/drawing/2014/main" val="20000"/>
                    </a:ext>
                  </a:extLst>
                </a:gridCol>
                <a:gridCol w="3529781">
                  <a:extLst>
                    <a:ext uri="{9D8B030D-6E8A-4147-A177-3AD203B41FA5}">
                      <a16:colId xmlns:a16="http://schemas.microsoft.com/office/drawing/2014/main" val="20001"/>
                    </a:ext>
                  </a:extLst>
                </a:gridCol>
                <a:gridCol w="3529781">
                  <a:extLst>
                    <a:ext uri="{9D8B030D-6E8A-4147-A177-3AD203B41FA5}">
                      <a16:colId xmlns:a16="http://schemas.microsoft.com/office/drawing/2014/main" val="20002"/>
                    </a:ext>
                  </a:extLst>
                </a:gridCol>
              </a:tblGrid>
              <a:tr h="507344">
                <a:tc>
                  <a:txBody>
                    <a:bodyPr/>
                    <a:lstStyle/>
                    <a:p>
                      <a:pPr algn="ctr">
                        <a:spcAft>
                          <a:spcPts val="0"/>
                        </a:spcAft>
                      </a:pPr>
                      <a:r>
                        <a:rPr lang="en-US" sz="2400" dirty="0">
                          <a:solidFill>
                            <a:srgbClr val="FF0000"/>
                          </a:solidFill>
                          <a:effectLst/>
                          <a:latin typeface="Garamond" charset="0"/>
                          <a:ea typeface="Garamond" charset="0"/>
                          <a:cs typeface="Garamond" charset="0"/>
                        </a:rPr>
                        <a:t>Age</a:t>
                      </a:r>
                    </a:p>
                  </a:txBody>
                  <a:tcPr marL="47625" marR="47625" marT="47625" marB="47625">
                    <a:solidFill>
                      <a:srgbClr val="00B0F0"/>
                    </a:solidFill>
                  </a:tcPr>
                </a:tc>
                <a:tc>
                  <a:txBody>
                    <a:bodyPr/>
                    <a:lstStyle/>
                    <a:p>
                      <a:pPr algn="ctr">
                        <a:spcAft>
                          <a:spcPts val="0"/>
                        </a:spcAft>
                      </a:pPr>
                      <a:r>
                        <a:rPr lang="en-US" sz="2400" dirty="0">
                          <a:solidFill>
                            <a:srgbClr val="FF0000"/>
                          </a:solidFill>
                          <a:effectLst/>
                          <a:latin typeface="Garamond" charset="0"/>
                          <a:ea typeface="Garamond" charset="0"/>
                          <a:cs typeface="Garamond" charset="0"/>
                        </a:rPr>
                        <a:t>N</a:t>
                      </a:r>
                    </a:p>
                  </a:txBody>
                  <a:tcPr marL="47625" marR="47625" marT="47625" marB="47625">
                    <a:solidFill>
                      <a:srgbClr val="00B0F0"/>
                    </a:solidFill>
                  </a:tcPr>
                </a:tc>
                <a:tc>
                  <a:txBody>
                    <a:bodyPr/>
                    <a:lstStyle/>
                    <a:p>
                      <a:pPr algn="ctr">
                        <a:spcAft>
                          <a:spcPts val="0"/>
                        </a:spcAft>
                      </a:pPr>
                      <a:r>
                        <a:rPr lang="en-US" sz="2400" dirty="0">
                          <a:solidFill>
                            <a:srgbClr val="FF0000"/>
                          </a:solidFill>
                          <a:effectLst/>
                          <a:latin typeface="Garamond" charset="0"/>
                          <a:ea typeface="Garamond" charset="0"/>
                          <a:cs typeface="Garamond" charset="0"/>
                        </a:rPr>
                        <a:t>%</a:t>
                      </a:r>
                    </a:p>
                  </a:txBody>
                  <a:tcPr marL="47625" marR="47625" marT="47625" marB="47625">
                    <a:solidFill>
                      <a:srgbClr val="00B0F0"/>
                    </a:solidFill>
                  </a:tcPr>
                </a:tc>
                <a:extLst>
                  <a:ext uri="{0D108BD9-81ED-4DB2-BD59-A6C34878D82A}">
                    <a16:rowId xmlns:a16="http://schemas.microsoft.com/office/drawing/2014/main" val="10000"/>
                  </a:ext>
                </a:extLst>
              </a:tr>
              <a:tr h="507344">
                <a:tc>
                  <a:txBody>
                    <a:bodyPr/>
                    <a:lstStyle/>
                    <a:p>
                      <a:pPr>
                        <a:spcAft>
                          <a:spcPts val="0"/>
                        </a:spcAft>
                      </a:pPr>
                      <a:r>
                        <a:rPr lang="en-US" sz="2400" dirty="0">
                          <a:effectLst/>
                          <a:latin typeface="Garamond" charset="0"/>
                          <a:ea typeface="Garamond" charset="0"/>
                          <a:cs typeface="Garamond" charset="0"/>
                        </a:rPr>
                        <a:t>25-29</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44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10.1</a:t>
                      </a:r>
                    </a:p>
                  </a:txBody>
                  <a:tcPr marL="47625" marR="47625" marT="47625" marB="47625">
                    <a:solidFill>
                      <a:srgbClr val="00B0F0"/>
                    </a:solidFill>
                  </a:tcPr>
                </a:tc>
                <a:extLst>
                  <a:ext uri="{0D108BD9-81ED-4DB2-BD59-A6C34878D82A}">
                    <a16:rowId xmlns:a16="http://schemas.microsoft.com/office/drawing/2014/main" val="10001"/>
                  </a:ext>
                </a:extLst>
              </a:tr>
              <a:tr h="507344">
                <a:tc>
                  <a:txBody>
                    <a:bodyPr/>
                    <a:lstStyle/>
                    <a:p>
                      <a:pPr>
                        <a:spcAft>
                          <a:spcPts val="0"/>
                        </a:spcAft>
                      </a:pPr>
                      <a:r>
                        <a:rPr lang="en-US" sz="2400" dirty="0">
                          <a:effectLst/>
                          <a:latin typeface="Garamond" charset="0"/>
                          <a:ea typeface="Garamond" charset="0"/>
                          <a:cs typeface="Garamond" charset="0"/>
                        </a:rPr>
                        <a:t>30-34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54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12.4</a:t>
                      </a:r>
                    </a:p>
                  </a:txBody>
                  <a:tcPr marL="47625" marR="47625" marT="47625" marB="47625">
                    <a:solidFill>
                      <a:srgbClr val="00B0F0"/>
                    </a:solidFill>
                  </a:tcPr>
                </a:tc>
                <a:extLst>
                  <a:ext uri="{0D108BD9-81ED-4DB2-BD59-A6C34878D82A}">
                    <a16:rowId xmlns:a16="http://schemas.microsoft.com/office/drawing/2014/main" val="10002"/>
                  </a:ext>
                </a:extLst>
              </a:tr>
              <a:tr h="507344">
                <a:tc>
                  <a:txBody>
                    <a:bodyPr/>
                    <a:lstStyle/>
                    <a:p>
                      <a:pPr>
                        <a:spcAft>
                          <a:spcPts val="0"/>
                        </a:spcAft>
                      </a:pPr>
                      <a:r>
                        <a:rPr lang="en-US" sz="2400" dirty="0">
                          <a:effectLst/>
                          <a:latin typeface="Garamond" charset="0"/>
                          <a:ea typeface="Garamond" charset="0"/>
                          <a:cs typeface="Garamond" charset="0"/>
                        </a:rPr>
                        <a:t>35-39</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95</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21.9</a:t>
                      </a:r>
                    </a:p>
                  </a:txBody>
                  <a:tcPr marL="47625" marR="47625" marT="47625" marB="47625">
                    <a:solidFill>
                      <a:srgbClr val="00B0F0"/>
                    </a:solidFill>
                  </a:tcPr>
                </a:tc>
                <a:extLst>
                  <a:ext uri="{0D108BD9-81ED-4DB2-BD59-A6C34878D82A}">
                    <a16:rowId xmlns:a16="http://schemas.microsoft.com/office/drawing/2014/main" val="10003"/>
                  </a:ext>
                </a:extLst>
              </a:tr>
              <a:tr h="507344">
                <a:tc>
                  <a:txBody>
                    <a:bodyPr/>
                    <a:lstStyle/>
                    <a:p>
                      <a:pPr>
                        <a:spcAft>
                          <a:spcPts val="0"/>
                        </a:spcAft>
                      </a:pPr>
                      <a:r>
                        <a:rPr lang="en-US" sz="2400" dirty="0">
                          <a:effectLst/>
                          <a:latin typeface="Garamond" charset="0"/>
                          <a:ea typeface="Garamond" charset="0"/>
                          <a:cs typeface="Garamond" charset="0"/>
                        </a:rPr>
                        <a:t>40-44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92</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21.2</a:t>
                      </a:r>
                    </a:p>
                  </a:txBody>
                  <a:tcPr marL="47625" marR="47625" marT="47625" marB="47625">
                    <a:solidFill>
                      <a:srgbClr val="00B0F0"/>
                    </a:solidFill>
                  </a:tcPr>
                </a:tc>
                <a:extLst>
                  <a:ext uri="{0D108BD9-81ED-4DB2-BD59-A6C34878D82A}">
                    <a16:rowId xmlns:a16="http://schemas.microsoft.com/office/drawing/2014/main" val="10004"/>
                  </a:ext>
                </a:extLst>
              </a:tr>
              <a:tr h="507344">
                <a:tc>
                  <a:txBody>
                    <a:bodyPr/>
                    <a:lstStyle/>
                    <a:p>
                      <a:pPr>
                        <a:spcAft>
                          <a:spcPts val="0"/>
                        </a:spcAft>
                      </a:pPr>
                      <a:r>
                        <a:rPr lang="en-US" sz="2400">
                          <a:effectLst/>
                          <a:latin typeface="Garamond" charset="0"/>
                          <a:ea typeface="Garamond" charset="0"/>
                          <a:cs typeface="Garamond" charset="0"/>
                        </a:rPr>
                        <a:t>45-49</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61</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14.1</a:t>
                      </a:r>
                    </a:p>
                  </a:txBody>
                  <a:tcPr marL="47625" marR="47625" marT="47625" marB="47625">
                    <a:solidFill>
                      <a:srgbClr val="00B0F0"/>
                    </a:solidFill>
                  </a:tcPr>
                </a:tc>
                <a:extLst>
                  <a:ext uri="{0D108BD9-81ED-4DB2-BD59-A6C34878D82A}">
                    <a16:rowId xmlns:a16="http://schemas.microsoft.com/office/drawing/2014/main" val="10005"/>
                  </a:ext>
                </a:extLst>
              </a:tr>
              <a:tr h="507344">
                <a:tc>
                  <a:txBody>
                    <a:bodyPr/>
                    <a:lstStyle/>
                    <a:p>
                      <a:pPr>
                        <a:spcAft>
                          <a:spcPts val="0"/>
                        </a:spcAft>
                      </a:pPr>
                      <a:r>
                        <a:rPr lang="en-US" sz="2400">
                          <a:effectLst/>
                          <a:latin typeface="Garamond" charset="0"/>
                          <a:ea typeface="Garamond" charset="0"/>
                          <a:cs typeface="Garamond" charset="0"/>
                        </a:rPr>
                        <a:t>50-54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54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12.4</a:t>
                      </a:r>
                    </a:p>
                  </a:txBody>
                  <a:tcPr marL="47625" marR="47625" marT="47625" marB="47625">
                    <a:solidFill>
                      <a:srgbClr val="00B0F0"/>
                    </a:solidFill>
                  </a:tcPr>
                </a:tc>
                <a:extLst>
                  <a:ext uri="{0D108BD9-81ED-4DB2-BD59-A6C34878D82A}">
                    <a16:rowId xmlns:a16="http://schemas.microsoft.com/office/drawing/2014/main" val="10006"/>
                  </a:ext>
                </a:extLst>
              </a:tr>
              <a:tr h="507344">
                <a:tc>
                  <a:txBody>
                    <a:bodyPr/>
                    <a:lstStyle/>
                    <a:p>
                      <a:pPr>
                        <a:spcAft>
                          <a:spcPts val="0"/>
                        </a:spcAft>
                      </a:pPr>
                      <a:r>
                        <a:rPr lang="en-US" sz="2400">
                          <a:effectLst/>
                          <a:latin typeface="Garamond" charset="0"/>
                          <a:ea typeface="Garamond" charset="0"/>
                          <a:cs typeface="Garamond" charset="0"/>
                        </a:rPr>
                        <a:t>55-59</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16</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3.7</a:t>
                      </a:r>
                    </a:p>
                  </a:txBody>
                  <a:tcPr marL="47625" marR="47625" marT="47625" marB="47625">
                    <a:solidFill>
                      <a:srgbClr val="00B0F0"/>
                    </a:solidFill>
                  </a:tcPr>
                </a:tc>
                <a:extLst>
                  <a:ext uri="{0D108BD9-81ED-4DB2-BD59-A6C34878D82A}">
                    <a16:rowId xmlns:a16="http://schemas.microsoft.com/office/drawing/2014/main" val="10007"/>
                  </a:ext>
                </a:extLst>
              </a:tr>
              <a:tr h="507344">
                <a:tc>
                  <a:txBody>
                    <a:bodyPr/>
                    <a:lstStyle/>
                    <a:p>
                      <a:pPr>
                        <a:spcAft>
                          <a:spcPts val="0"/>
                        </a:spcAft>
                      </a:pPr>
                      <a:r>
                        <a:rPr lang="en-US" sz="2400">
                          <a:effectLst/>
                          <a:latin typeface="Garamond" charset="0"/>
                          <a:ea typeface="Garamond" charset="0"/>
                          <a:cs typeface="Garamond" charset="0"/>
                        </a:rPr>
                        <a:t>60-64</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8</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1.8</a:t>
                      </a:r>
                    </a:p>
                  </a:txBody>
                  <a:tcPr marL="47625" marR="47625" marT="47625" marB="47625">
                    <a:solidFill>
                      <a:srgbClr val="00B0F0"/>
                    </a:solidFill>
                  </a:tcPr>
                </a:tc>
                <a:extLst>
                  <a:ext uri="{0D108BD9-81ED-4DB2-BD59-A6C34878D82A}">
                    <a16:rowId xmlns:a16="http://schemas.microsoft.com/office/drawing/2014/main" val="10008"/>
                  </a:ext>
                </a:extLst>
              </a:tr>
              <a:tr h="507344">
                <a:tc>
                  <a:txBody>
                    <a:bodyPr/>
                    <a:lstStyle/>
                    <a:p>
                      <a:pPr>
                        <a:spcAft>
                          <a:spcPts val="0"/>
                        </a:spcAft>
                      </a:pPr>
                      <a:r>
                        <a:rPr lang="en-US" sz="2400" dirty="0">
                          <a:effectLst/>
                          <a:latin typeface="Garamond" charset="0"/>
                          <a:ea typeface="Garamond" charset="0"/>
                          <a:cs typeface="Garamond" charset="0"/>
                        </a:rPr>
                        <a:t>65 years and over</a:t>
                      </a:r>
                    </a:p>
                  </a:txBody>
                  <a:tcPr marL="47625" marR="47625" marT="47625" marB="47625">
                    <a:solidFill>
                      <a:srgbClr val="00B0F0"/>
                    </a:solidFill>
                  </a:tcPr>
                </a:tc>
                <a:tc>
                  <a:txBody>
                    <a:bodyPr/>
                    <a:lstStyle/>
                    <a:p>
                      <a:pPr algn="ctr">
                        <a:spcAft>
                          <a:spcPts val="0"/>
                        </a:spcAft>
                      </a:pPr>
                      <a:r>
                        <a:rPr lang="en-US" sz="2400">
                          <a:effectLst/>
                          <a:latin typeface="Garamond" charset="0"/>
                          <a:ea typeface="Garamond" charset="0"/>
                          <a:cs typeface="Garamond" charset="0"/>
                        </a:rPr>
                        <a:t>10</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2.3</a:t>
                      </a:r>
                    </a:p>
                  </a:txBody>
                  <a:tcPr marL="47625" marR="47625" marT="47625" marB="47625">
                    <a:solidFill>
                      <a:srgbClr val="00B0F0"/>
                    </a:solidFill>
                  </a:tcPr>
                </a:tc>
                <a:extLst>
                  <a:ext uri="{0D108BD9-81ED-4DB2-BD59-A6C34878D82A}">
                    <a16:rowId xmlns:a16="http://schemas.microsoft.com/office/drawing/2014/main" val="10009"/>
                  </a:ext>
                </a:extLst>
              </a:tr>
            </a:tbl>
          </a:graphicData>
        </a:graphic>
      </p:graphicFrame>
      <p:sp>
        <p:nvSpPr>
          <p:cNvPr id="5" name="TextBox 4"/>
          <p:cNvSpPr txBox="1"/>
          <p:nvPr/>
        </p:nvSpPr>
        <p:spPr>
          <a:xfrm>
            <a:off x="3866792" y="308601"/>
            <a:ext cx="4513007" cy="523220"/>
          </a:xfrm>
          <a:prstGeom prst="rect">
            <a:avLst/>
          </a:prstGeom>
          <a:noFill/>
        </p:spPr>
        <p:txBody>
          <a:bodyPr wrap="square" rtlCol="0">
            <a:spAutoFit/>
          </a:bodyPr>
          <a:lstStyle/>
          <a:p>
            <a:pPr algn="ctr"/>
            <a:r>
              <a:rPr lang="en-US" sz="2800" b="1" dirty="0">
                <a:latin typeface="Garamond" charset="0"/>
                <a:ea typeface="Garamond" charset="0"/>
                <a:cs typeface="Garamond" charset="0"/>
              </a:rPr>
              <a:t>AGE</a:t>
            </a:r>
          </a:p>
        </p:txBody>
      </p:sp>
      <p:cxnSp>
        <p:nvCxnSpPr>
          <p:cNvPr id="7" name="Straight Connector 6">
            <a:extLst>
              <a:ext uri="{FF2B5EF4-FFF2-40B4-BE49-F238E27FC236}">
                <a16:creationId xmlns:a16="http://schemas.microsoft.com/office/drawing/2014/main" id="{AEFCF42B-98EF-4BC9-8E67-E5A11EDA0DB0}"/>
              </a:ext>
            </a:extLst>
          </p:cNvPr>
          <p:cNvCxnSpPr>
            <a:cxnSpLocks/>
          </p:cNvCxnSpPr>
          <p:nvPr/>
        </p:nvCxnSpPr>
        <p:spPr>
          <a:xfrm>
            <a:off x="875288" y="1091384"/>
            <a:ext cx="0" cy="5073440"/>
          </a:xfrm>
          <a:prstGeom prst="line">
            <a:avLst/>
          </a:prstGeom>
          <a:ln w="57150"/>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5434DFC2-F64D-422E-AAB6-BA5DAEBE8277}"/>
              </a:ext>
            </a:extLst>
          </p:cNvPr>
          <p:cNvCxnSpPr>
            <a:cxnSpLocks/>
          </p:cNvCxnSpPr>
          <p:nvPr/>
        </p:nvCxnSpPr>
        <p:spPr>
          <a:xfrm>
            <a:off x="11435206" y="1091384"/>
            <a:ext cx="0" cy="5073440"/>
          </a:xfrm>
          <a:prstGeom prst="line">
            <a:avLst/>
          </a:prstGeom>
          <a:ln w="57150"/>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BC118E20-6BDF-4DE5-BDC8-B8EE182B6596}"/>
              </a:ext>
            </a:extLst>
          </p:cNvPr>
          <p:cNvCxnSpPr>
            <a:cxnSpLocks/>
          </p:cNvCxnSpPr>
          <p:nvPr/>
        </p:nvCxnSpPr>
        <p:spPr>
          <a:xfrm>
            <a:off x="7919807" y="1091384"/>
            <a:ext cx="0" cy="5073440"/>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F184ED18-9BE8-4A35-8D6E-08334DCC0AAD}"/>
              </a:ext>
            </a:extLst>
          </p:cNvPr>
          <p:cNvCxnSpPr>
            <a:cxnSpLocks/>
          </p:cNvCxnSpPr>
          <p:nvPr/>
        </p:nvCxnSpPr>
        <p:spPr>
          <a:xfrm>
            <a:off x="4400960" y="1091384"/>
            <a:ext cx="0" cy="5073440"/>
          </a:xfrm>
          <a:prstGeom prst="line">
            <a:avLst/>
          </a:prstGeom>
          <a:ln w="28575"/>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79B5BC60-B60F-4E13-AC22-6B25F0463A10}"/>
              </a:ext>
            </a:extLst>
          </p:cNvPr>
          <p:cNvCxnSpPr>
            <a:cxnSpLocks/>
          </p:cNvCxnSpPr>
          <p:nvPr/>
        </p:nvCxnSpPr>
        <p:spPr>
          <a:xfrm flipH="1">
            <a:off x="530648" y="1610510"/>
            <a:ext cx="11130704" cy="0"/>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55271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90" y="780584"/>
            <a:ext cx="10528609" cy="802889"/>
          </a:xfrm>
        </p:spPr>
        <p:txBody>
          <a:bodyPr>
            <a:normAutofit/>
          </a:bodyPr>
          <a:lstStyle/>
          <a:p>
            <a:r>
              <a:rPr lang="en-US" sz="2800" b="1" cap="none" dirty="0">
                <a:latin typeface="Garamond" charset="0"/>
                <a:ea typeface="Garamond" charset="0"/>
                <a:cs typeface="Garamond" charset="0"/>
              </a:rPr>
              <a:t>RELIGION</a:t>
            </a:r>
          </a:p>
        </p:txBody>
      </p:sp>
      <p:sp>
        <p:nvSpPr>
          <p:cNvPr id="3" name="Content Placeholder 2"/>
          <p:cNvSpPr>
            <a:spLocks noGrp="1"/>
          </p:cNvSpPr>
          <p:nvPr>
            <p:ph sz="quarter" idx="13"/>
          </p:nvPr>
        </p:nvSpPr>
        <p:spPr>
          <a:xfrm>
            <a:off x="989974" y="1801504"/>
            <a:ext cx="10363826" cy="3652903"/>
          </a:xfrm>
        </p:spPr>
        <p:txBody>
          <a:bodyPr>
            <a:normAutofit/>
          </a:bodyPr>
          <a:lstStyle/>
          <a:p>
            <a:pPr>
              <a:buFont typeface="Wingdings" panose="05000000000000000000" pitchFamily="2" charset="2"/>
              <a:buChar char="Ø"/>
            </a:pPr>
            <a:r>
              <a:rPr lang="en-US" sz="3200" cap="none" dirty="0"/>
              <a:t> </a:t>
            </a:r>
            <a:r>
              <a:rPr lang="en-US" sz="2800" cap="none" dirty="0">
                <a:latin typeface="Garamond" charset="0"/>
                <a:ea typeface="Garamond" charset="0"/>
                <a:cs typeface="Garamond" charset="0"/>
              </a:rPr>
              <a:t>The survey responses came mostly from </a:t>
            </a:r>
            <a:r>
              <a:rPr lang="en-US" sz="2800" b="1" cap="none" dirty="0">
                <a:solidFill>
                  <a:srgbClr val="FF0000"/>
                </a:solidFill>
                <a:latin typeface="Garamond" charset="0"/>
                <a:ea typeface="Garamond" charset="0"/>
                <a:cs typeface="Garamond" charset="0"/>
              </a:rPr>
              <a:t>Africans</a:t>
            </a:r>
            <a:r>
              <a:rPr lang="en-US" sz="2800" cap="none" dirty="0">
                <a:latin typeface="Garamond" charset="0"/>
                <a:ea typeface="Garamond" charset="0"/>
                <a:cs typeface="Garamond" charset="0"/>
              </a:rPr>
              <a:t> who identified as </a:t>
            </a:r>
            <a:r>
              <a:rPr lang="en-US" sz="2800" b="1" cap="none" dirty="0">
                <a:latin typeface="Garamond" charset="0"/>
                <a:ea typeface="Garamond" charset="0"/>
                <a:cs typeface="Garamond" charset="0"/>
              </a:rPr>
              <a:t>Christians</a:t>
            </a:r>
            <a:r>
              <a:rPr lang="en-US" sz="2800" cap="none" dirty="0">
                <a:latin typeface="Garamond" charset="0"/>
                <a:ea typeface="Garamond" charset="0"/>
                <a:cs typeface="Garamond" charset="0"/>
              </a:rPr>
              <a:t>; </a:t>
            </a:r>
          </a:p>
          <a:p>
            <a:pPr marL="0" indent="0">
              <a:buNone/>
            </a:pPr>
            <a:endParaRPr lang="en-US" sz="2800" cap="none" dirty="0">
              <a:latin typeface="Garamond" charset="0"/>
              <a:ea typeface="Garamond" charset="0"/>
              <a:cs typeface="Garamond" charset="0"/>
            </a:endParaRPr>
          </a:p>
          <a:p>
            <a:pPr>
              <a:buFont typeface="Wingdings" panose="05000000000000000000" pitchFamily="2" charset="2"/>
              <a:buChar char="Ø"/>
            </a:pPr>
            <a:r>
              <a:rPr lang="en-US" sz="2800" cap="none" dirty="0">
                <a:latin typeface="Garamond" charset="0"/>
                <a:ea typeface="Garamond" charset="0"/>
                <a:cs typeface="Garamond" charset="0"/>
              </a:rPr>
              <a:t> The Denominations are highly diverse. </a:t>
            </a:r>
            <a:r>
              <a:rPr lang="en-US" sz="2800" b="1" cap="none" dirty="0">
                <a:solidFill>
                  <a:srgbClr val="FF0000"/>
                </a:solidFill>
                <a:latin typeface="Garamond" charset="0"/>
                <a:ea typeface="Garamond" charset="0"/>
                <a:cs typeface="Garamond" charset="0"/>
              </a:rPr>
              <a:t>Muslims</a:t>
            </a:r>
            <a:r>
              <a:rPr lang="en-US" sz="2800" cap="none" dirty="0">
                <a:latin typeface="Garamond" charset="0"/>
                <a:ea typeface="Garamond" charset="0"/>
                <a:cs typeface="Garamond" charset="0"/>
              </a:rPr>
              <a:t> were in the minority.</a:t>
            </a:r>
          </a:p>
          <a:p>
            <a:pPr marL="0" indent="0">
              <a:buNone/>
            </a:pPr>
            <a:endParaRPr lang="en-US" sz="2800" cap="none" dirty="0">
              <a:latin typeface="Garamond" charset="0"/>
              <a:ea typeface="Garamond" charset="0"/>
              <a:cs typeface="Garamond" charset="0"/>
            </a:endParaRPr>
          </a:p>
        </p:txBody>
      </p:sp>
    </p:spTree>
    <p:extLst>
      <p:ext uri="{BB962C8B-B14F-4D97-AF65-F5344CB8AC3E}">
        <p14:creationId xmlns:p14="http://schemas.microsoft.com/office/powerpoint/2010/main" val="1036265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527" y="457199"/>
            <a:ext cx="11184673" cy="791115"/>
          </a:xfrm>
        </p:spPr>
        <p:txBody>
          <a:bodyPr>
            <a:normAutofit/>
          </a:bodyPr>
          <a:lstStyle/>
          <a:p>
            <a:r>
              <a:rPr lang="en-US" sz="2400" b="1" dirty="0">
                <a:latin typeface="Garamond" charset="0"/>
                <a:ea typeface="Garamond" charset="0"/>
                <a:cs typeface="Garamond" charset="0"/>
              </a:rPr>
              <a:t>gender RELATIONS AND Household income status</a:t>
            </a:r>
          </a:p>
        </p:txBody>
      </p:sp>
      <p:sp>
        <p:nvSpPr>
          <p:cNvPr id="3" name="Rectangle 2"/>
          <p:cNvSpPr>
            <a:spLocks noChangeArrowheads="1"/>
          </p:cNvSpPr>
          <p:nvPr/>
        </p:nvSpPr>
        <p:spPr bwMode="auto">
          <a:xfrm flipV="1">
            <a:off x="0" y="-1"/>
            <a:ext cx="106549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890290697"/>
              </p:ext>
            </p:extLst>
          </p:nvPr>
        </p:nvGraphicFramePr>
        <p:xfrm>
          <a:off x="3010828" y="1248314"/>
          <a:ext cx="6378497" cy="5333609"/>
        </p:xfrm>
        <a:graphic>
          <a:graphicData uri="http://schemas.openxmlformats.org/presentationml/2006/ole">
            <mc:AlternateContent xmlns:mc="http://schemas.openxmlformats.org/markup-compatibility/2006">
              <mc:Choice xmlns:v="urn:schemas-microsoft-com:vml" Requires="v">
                <p:oleObj spid="_x0000_s4135" name="Document" r:id="rId4" imgW="5943600" imgH="5702300" progId="Word.Document.12">
                  <p:embed/>
                </p:oleObj>
              </mc:Choice>
              <mc:Fallback>
                <p:oleObj name="Document" r:id="rId4" imgW="5943600" imgH="5702300" progId="Word.Document.12">
                  <p:embed/>
                  <p:pic>
                    <p:nvPicPr>
                      <p:cNvPr id="0" name="Object 1"/>
                      <p:cNvPicPr>
                        <a:picLocks noChangeAspect="1" noChangeArrowheads="1"/>
                      </p:cNvPicPr>
                      <p:nvPr/>
                    </p:nvPicPr>
                    <p:blipFill>
                      <a:blip r:embed="rId5"/>
                      <a:srcRect/>
                      <a:stretch>
                        <a:fillRect/>
                      </a:stretch>
                    </p:blipFill>
                    <p:spPr bwMode="auto">
                      <a:xfrm>
                        <a:off x="3010828" y="1248314"/>
                        <a:ext cx="6378497" cy="5333609"/>
                      </a:xfrm>
                      <a:prstGeom prst="rect">
                        <a:avLst/>
                      </a:prstGeom>
                      <a:noFill/>
                    </p:spPr>
                  </p:pic>
                </p:oleObj>
              </mc:Fallback>
            </mc:AlternateContent>
          </a:graphicData>
        </a:graphic>
      </p:graphicFrame>
    </p:spTree>
    <p:extLst>
      <p:ext uri="{BB962C8B-B14F-4D97-AF65-F5344CB8AC3E}">
        <p14:creationId xmlns:p14="http://schemas.microsoft.com/office/powerpoint/2010/main" val="1520792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738" y="724829"/>
            <a:ext cx="10386128" cy="871348"/>
          </a:xfrm>
        </p:spPr>
        <p:txBody>
          <a:bodyPr>
            <a:normAutofit/>
          </a:bodyPr>
          <a:lstStyle/>
          <a:p>
            <a:r>
              <a:rPr lang="en-CA" sz="2400" b="1" cap="none" dirty="0">
                <a:latin typeface="Garamond" charset="0"/>
                <a:ea typeface="Garamond" charset="0"/>
                <a:cs typeface="Garamond" charset="0"/>
              </a:rPr>
              <a:t>HIGHLIGHTS FROM THE TABLES </a:t>
            </a:r>
          </a:p>
        </p:txBody>
      </p:sp>
      <p:sp>
        <p:nvSpPr>
          <p:cNvPr id="3" name="Content Placeholder 2"/>
          <p:cNvSpPr>
            <a:spLocks noGrp="1"/>
          </p:cNvSpPr>
          <p:nvPr>
            <p:ph sz="quarter" idx="13"/>
          </p:nvPr>
        </p:nvSpPr>
        <p:spPr>
          <a:xfrm>
            <a:off x="914399" y="2068325"/>
            <a:ext cx="10363826" cy="3576505"/>
          </a:xfrm>
        </p:spPr>
        <p:txBody>
          <a:bodyPr>
            <a:normAutofit/>
          </a:bodyPr>
          <a:lstStyle/>
          <a:p>
            <a:pPr>
              <a:buFont typeface="Wingdings" panose="05000000000000000000" pitchFamily="2" charset="2"/>
              <a:buChar char="Ø"/>
            </a:pPr>
            <a:r>
              <a:rPr lang="en-US" sz="2800" b="1" cap="none" dirty="0"/>
              <a:t>  </a:t>
            </a:r>
            <a:r>
              <a:rPr lang="en-US" sz="2800" b="1" cap="none" dirty="0">
                <a:solidFill>
                  <a:srgbClr val="C00000"/>
                </a:solidFill>
                <a:latin typeface="Garamond" charset="0"/>
                <a:ea typeface="Garamond" charset="0"/>
                <a:cs typeface="Garamond" charset="0"/>
              </a:rPr>
              <a:t>12%</a:t>
            </a:r>
            <a:r>
              <a:rPr lang="en-US" sz="2800" cap="none" dirty="0">
                <a:solidFill>
                  <a:srgbClr val="C00000"/>
                </a:solidFill>
                <a:latin typeface="Garamond" charset="0"/>
                <a:ea typeface="Garamond" charset="0"/>
                <a:cs typeface="Garamond" charset="0"/>
              </a:rPr>
              <a:t> </a:t>
            </a:r>
            <a:r>
              <a:rPr lang="en-US" sz="2800" cap="none" dirty="0">
                <a:latin typeface="Garamond" charset="0"/>
                <a:ea typeface="Garamond" charset="0"/>
                <a:cs typeface="Garamond" charset="0"/>
              </a:rPr>
              <a:t>earn less than $2500 per month </a:t>
            </a:r>
            <a:endParaRPr lang="en-CA" sz="2800" cap="none" dirty="0">
              <a:latin typeface="Garamond" charset="0"/>
              <a:ea typeface="Garamond" charset="0"/>
              <a:cs typeface="Garamond" charset="0"/>
            </a:endParaRPr>
          </a:p>
          <a:p>
            <a:pPr>
              <a:buFont typeface="Wingdings" panose="05000000000000000000" pitchFamily="2" charset="2"/>
              <a:buChar char="Ø"/>
            </a:pPr>
            <a:r>
              <a:rPr lang="en-CA" sz="2800" b="1" cap="none" dirty="0">
                <a:latin typeface="Garamond" charset="0"/>
                <a:ea typeface="Garamond" charset="0"/>
                <a:cs typeface="Garamond" charset="0"/>
              </a:rPr>
              <a:t>  </a:t>
            </a:r>
            <a:r>
              <a:rPr lang="en-US" sz="2800" b="1" cap="none" dirty="0">
                <a:solidFill>
                  <a:srgbClr val="C00000"/>
                </a:solidFill>
                <a:latin typeface="Garamond" charset="0"/>
                <a:ea typeface="Garamond" charset="0"/>
                <a:cs typeface="Garamond" charset="0"/>
              </a:rPr>
              <a:t>24.2%</a:t>
            </a:r>
            <a:r>
              <a:rPr lang="en-US" sz="2800" cap="none" dirty="0">
                <a:latin typeface="Garamond" charset="0"/>
                <a:ea typeface="Garamond" charset="0"/>
                <a:cs typeface="Garamond" charset="0"/>
              </a:rPr>
              <a:t> earn between $2500 and $4000</a:t>
            </a:r>
            <a:endParaRPr lang="en-CA" sz="2800" cap="none" dirty="0">
              <a:latin typeface="Garamond" charset="0"/>
              <a:ea typeface="Garamond" charset="0"/>
              <a:cs typeface="Garamond" charset="0"/>
            </a:endParaRPr>
          </a:p>
          <a:p>
            <a:pPr>
              <a:buFont typeface="Wingdings" panose="05000000000000000000" pitchFamily="2" charset="2"/>
              <a:buChar char="Ø"/>
            </a:pPr>
            <a:r>
              <a:rPr lang="en-CA" sz="2800" b="1" cap="none" dirty="0">
                <a:latin typeface="Garamond" charset="0"/>
                <a:ea typeface="Garamond" charset="0"/>
                <a:cs typeface="Garamond" charset="0"/>
              </a:rPr>
              <a:t>  </a:t>
            </a:r>
            <a:r>
              <a:rPr lang="en-US" sz="2800" b="1" cap="none" dirty="0">
                <a:solidFill>
                  <a:srgbClr val="C00000"/>
                </a:solidFill>
                <a:latin typeface="Garamond" charset="0"/>
                <a:ea typeface="Garamond" charset="0"/>
                <a:cs typeface="Garamond" charset="0"/>
              </a:rPr>
              <a:t>20%</a:t>
            </a:r>
            <a:r>
              <a:rPr lang="en-US" sz="2800" b="1" cap="none" dirty="0">
                <a:latin typeface="Garamond" charset="0"/>
                <a:ea typeface="Garamond" charset="0"/>
                <a:cs typeface="Garamond" charset="0"/>
              </a:rPr>
              <a:t> </a:t>
            </a:r>
            <a:r>
              <a:rPr lang="en-US" sz="2800" cap="none" dirty="0">
                <a:latin typeface="Garamond" charset="0"/>
                <a:ea typeface="Garamond" charset="0"/>
                <a:cs typeface="Garamond" charset="0"/>
              </a:rPr>
              <a:t>earn between $4000 and $6000</a:t>
            </a:r>
            <a:endParaRPr lang="en-CA" sz="2800" cap="none" dirty="0">
              <a:latin typeface="Garamond" charset="0"/>
              <a:ea typeface="Garamond" charset="0"/>
              <a:cs typeface="Garamond" charset="0"/>
            </a:endParaRPr>
          </a:p>
          <a:p>
            <a:pPr>
              <a:buFont typeface="Wingdings" panose="05000000000000000000" pitchFamily="2" charset="2"/>
              <a:buChar char="Ø"/>
            </a:pPr>
            <a:r>
              <a:rPr lang="en-CA" sz="2800" b="1" cap="none" dirty="0">
                <a:latin typeface="Garamond" charset="0"/>
                <a:ea typeface="Garamond" charset="0"/>
                <a:cs typeface="Garamond" charset="0"/>
              </a:rPr>
              <a:t>  </a:t>
            </a:r>
            <a:r>
              <a:rPr lang="en-US" sz="2800" b="1" cap="none" dirty="0">
                <a:solidFill>
                  <a:srgbClr val="C00000"/>
                </a:solidFill>
                <a:latin typeface="Garamond" charset="0"/>
                <a:ea typeface="Garamond" charset="0"/>
                <a:cs typeface="Garamond" charset="0"/>
              </a:rPr>
              <a:t>10.6%</a:t>
            </a:r>
            <a:r>
              <a:rPr lang="en-US" sz="2800" cap="none" dirty="0">
                <a:latin typeface="Garamond" charset="0"/>
                <a:ea typeface="Garamond" charset="0"/>
                <a:cs typeface="Garamond" charset="0"/>
              </a:rPr>
              <a:t> earn above $15000</a:t>
            </a:r>
            <a:endParaRPr lang="en-CA" sz="2800" cap="none" dirty="0">
              <a:latin typeface="Garamond" charset="0"/>
              <a:ea typeface="Garamond" charset="0"/>
              <a:cs typeface="Garamond" charset="0"/>
            </a:endParaRPr>
          </a:p>
          <a:p>
            <a:pPr>
              <a:buFont typeface="Wingdings" panose="05000000000000000000" pitchFamily="2" charset="2"/>
              <a:buChar char="Ø"/>
            </a:pPr>
            <a:r>
              <a:rPr lang="en-CA" sz="2800" b="1" cap="none" dirty="0">
                <a:latin typeface="Garamond" charset="0"/>
                <a:ea typeface="Garamond" charset="0"/>
                <a:cs typeface="Garamond" charset="0"/>
              </a:rPr>
              <a:t>  </a:t>
            </a:r>
            <a:r>
              <a:rPr lang="en-US" sz="2800" b="1" cap="none" dirty="0">
                <a:solidFill>
                  <a:srgbClr val="C00000"/>
                </a:solidFill>
                <a:latin typeface="Garamond" charset="0"/>
                <a:ea typeface="Garamond" charset="0"/>
                <a:cs typeface="Garamond" charset="0"/>
              </a:rPr>
              <a:t>44.2%</a:t>
            </a:r>
            <a:r>
              <a:rPr lang="en-US" sz="2800" cap="none" dirty="0">
                <a:latin typeface="Garamond" charset="0"/>
                <a:ea typeface="Garamond" charset="0"/>
                <a:cs typeface="Garamond" charset="0"/>
              </a:rPr>
              <a:t> earn between $2500 and $6000</a:t>
            </a:r>
            <a:endParaRPr lang="en-CA" sz="2800" cap="none" dirty="0">
              <a:latin typeface="Garamond" charset="0"/>
              <a:ea typeface="Garamond" charset="0"/>
              <a:cs typeface="Garamond" charset="0"/>
            </a:endParaRPr>
          </a:p>
          <a:p>
            <a:pPr marL="0" indent="0">
              <a:buNone/>
            </a:pPr>
            <a:endParaRPr lang="en-CA" sz="2800" cap="none" dirty="0"/>
          </a:p>
          <a:p>
            <a:endParaRPr lang="en-CA" dirty="0"/>
          </a:p>
        </p:txBody>
      </p:sp>
    </p:spTree>
    <p:extLst>
      <p:ext uri="{BB962C8B-B14F-4D97-AF65-F5344CB8AC3E}">
        <p14:creationId xmlns:p14="http://schemas.microsoft.com/office/powerpoint/2010/main" val="99120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414" y="0"/>
            <a:ext cx="10364451" cy="1596177"/>
          </a:xfrm>
        </p:spPr>
        <p:txBody>
          <a:bodyPr>
            <a:normAutofit/>
          </a:bodyPr>
          <a:lstStyle/>
          <a:p>
            <a:r>
              <a:rPr lang="en-US" sz="2400" b="1" dirty="0">
                <a:latin typeface="Garamond" charset="0"/>
                <a:ea typeface="Garamond" charset="0"/>
                <a:cs typeface="Garamond" charset="0"/>
              </a:rPr>
              <a:t>LEVEL OF economic SATISFACTION </a:t>
            </a:r>
          </a:p>
        </p:txBody>
      </p:sp>
      <p:sp>
        <p:nvSpPr>
          <p:cNvPr id="4" name="Rectangle 2"/>
          <p:cNvSpPr>
            <a:spLocks noChangeArrowheads="1"/>
          </p:cNvSpPr>
          <p:nvPr/>
        </p:nvSpPr>
        <p:spPr bwMode="auto">
          <a:xfrm>
            <a:off x="2692400" y="22146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02354159"/>
              </p:ext>
            </p:extLst>
          </p:nvPr>
        </p:nvGraphicFramePr>
        <p:xfrm>
          <a:off x="2053478" y="1596177"/>
          <a:ext cx="7884322" cy="4649729"/>
        </p:xfrm>
        <a:graphic>
          <a:graphicData uri="http://schemas.openxmlformats.org/presentationml/2006/ole">
            <mc:AlternateContent xmlns:mc="http://schemas.openxmlformats.org/markup-compatibility/2006">
              <mc:Choice xmlns:v="urn:schemas-microsoft-com:vml" Requires="v">
                <p:oleObj spid="_x0000_s3113" name="Document" r:id="rId4" imgW="5943600" imgH="3505200" progId="Word.Document.12">
                  <p:embed/>
                </p:oleObj>
              </mc:Choice>
              <mc:Fallback>
                <p:oleObj name="Document" r:id="rId4" imgW="5943600" imgH="3505200" progId="Word.Document.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478" y="1596177"/>
                        <a:ext cx="7884322" cy="4649729"/>
                      </a:xfrm>
                      <a:prstGeom prst="rect">
                        <a:avLst/>
                      </a:prstGeom>
                      <a:noFill/>
                      <a:extLst/>
                    </p:spPr>
                  </p:pic>
                </p:oleObj>
              </mc:Fallback>
            </mc:AlternateContent>
          </a:graphicData>
        </a:graphic>
      </p:graphicFrame>
    </p:spTree>
    <p:extLst>
      <p:ext uri="{BB962C8B-B14F-4D97-AF65-F5344CB8AC3E}">
        <p14:creationId xmlns:p14="http://schemas.microsoft.com/office/powerpoint/2010/main" val="1379304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95687"/>
            <a:ext cx="10364451" cy="1596177"/>
          </a:xfrm>
        </p:spPr>
        <p:txBody>
          <a:bodyPr>
            <a:normAutofit/>
          </a:bodyPr>
          <a:lstStyle/>
          <a:p>
            <a:r>
              <a:rPr lang="en-CA" sz="2400" b="1" dirty="0">
                <a:latin typeface="Garamond" charset="0"/>
                <a:ea typeface="Garamond" charset="0"/>
                <a:cs typeface="Garamond" charset="0"/>
              </a:rPr>
              <a:t>report ON LEVEL OF ECONOMIC SATISFACTION</a:t>
            </a:r>
          </a:p>
        </p:txBody>
      </p:sp>
      <p:sp>
        <p:nvSpPr>
          <p:cNvPr id="3" name="Content Placeholder 2"/>
          <p:cNvSpPr>
            <a:spLocks noGrp="1"/>
          </p:cNvSpPr>
          <p:nvPr>
            <p:ph sz="quarter" idx="13"/>
          </p:nvPr>
        </p:nvSpPr>
        <p:spPr>
          <a:xfrm>
            <a:off x="913774" y="2091864"/>
            <a:ext cx="10363826" cy="3566614"/>
          </a:xfrm>
        </p:spPr>
        <p:txBody>
          <a:bodyPr>
            <a:noAutofit/>
          </a:bodyPr>
          <a:lstStyle/>
          <a:p>
            <a:pPr lvl="0">
              <a:buFont typeface="Wingdings" panose="05000000000000000000" pitchFamily="2" charset="2"/>
              <a:buChar char="Ø"/>
            </a:pPr>
            <a:r>
              <a:rPr lang="en-US" sz="2800" cap="none" dirty="0">
                <a:latin typeface="Garamond" charset="0"/>
                <a:ea typeface="Garamond" charset="0"/>
                <a:cs typeface="Garamond" charset="0"/>
              </a:rPr>
              <a:t>  </a:t>
            </a:r>
            <a:r>
              <a:rPr lang="en-US" sz="2400" b="1" cap="none" dirty="0">
                <a:latin typeface="Garamond" charset="0"/>
                <a:ea typeface="Garamond" charset="0"/>
                <a:cs typeface="Garamond" charset="0"/>
              </a:rPr>
              <a:t>50%</a:t>
            </a:r>
            <a:r>
              <a:rPr lang="en-US" sz="2400" cap="none" dirty="0">
                <a:latin typeface="Garamond" charset="0"/>
                <a:ea typeface="Garamond" charset="0"/>
                <a:cs typeface="Garamond" charset="0"/>
              </a:rPr>
              <a:t> of Survey Respondents said that their current income </a:t>
            </a:r>
            <a:r>
              <a:rPr lang="en-US" sz="2400" cap="none" dirty="0">
                <a:solidFill>
                  <a:srgbClr val="FF0000"/>
                </a:solidFill>
                <a:latin typeface="Garamond" charset="0"/>
                <a:ea typeface="Garamond" charset="0"/>
                <a:cs typeface="Garamond" charset="0"/>
              </a:rPr>
              <a:t>is an improvement</a:t>
            </a:r>
            <a:r>
              <a:rPr lang="en-US" sz="2400" cap="none" dirty="0">
                <a:latin typeface="Garamond" charset="0"/>
                <a:ea typeface="Garamond" charset="0"/>
                <a:cs typeface="Garamond" charset="0"/>
              </a:rPr>
              <a:t> on their financial status.</a:t>
            </a:r>
            <a:endParaRPr lang="en-CA" sz="2400" cap="none" dirty="0">
              <a:latin typeface="Garamond" charset="0"/>
              <a:ea typeface="Garamond" charset="0"/>
              <a:cs typeface="Garamond" charset="0"/>
            </a:endParaRPr>
          </a:p>
          <a:p>
            <a:pPr lvl="0">
              <a:buFont typeface="Wingdings" panose="05000000000000000000" pitchFamily="2" charset="2"/>
              <a:buChar char="Ø"/>
            </a:pPr>
            <a:r>
              <a:rPr lang="en-CA" sz="2400" cap="none" dirty="0">
                <a:latin typeface="Garamond" charset="0"/>
                <a:ea typeface="Garamond" charset="0"/>
                <a:cs typeface="Garamond" charset="0"/>
              </a:rPr>
              <a:t>  </a:t>
            </a:r>
            <a:r>
              <a:rPr lang="en-US" sz="2400" b="1" cap="none" dirty="0">
                <a:latin typeface="Garamond" charset="0"/>
                <a:ea typeface="Garamond" charset="0"/>
                <a:cs typeface="Garamond" charset="0"/>
              </a:rPr>
              <a:t>27.6%</a:t>
            </a:r>
            <a:r>
              <a:rPr lang="en-US" sz="2400" cap="none" dirty="0">
                <a:latin typeface="Garamond" charset="0"/>
                <a:ea typeface="Garamond" charset="0"/>
                <a:cs typeface="Garamond" charset="0"/>
              </a:rPr>
              <a:t> of respondents said that their current income </a:t>
            </a:r>
            <a:r>
              <a:rPr lang="en-US" sz="2400" cap="none" dirty="0">
                <a:solidFill>
                  <a:srgbClr val="FF0000"/>
                </a:solidFill>
                <a:latin typeface="Garamond" charset="0"/>
                <a:ea typeface="Garamond" charset="0"/>
                <a:cs typeface="Garamond" charset="0"/>
              </a:rPr>
              <a:t>is </a:t>
            </a:r>
            <a:r>
              <a:rPr lang="en-US" sz="2400" b="1" cap="none" dirty="0">
                <a:solidFill>
                  <a:srgbClr val="FF0000"/>
                </a:solidFill>
                <a:latin typeface="Garamond" charset="0"/>
                <a:ea typeface="Garamond" charset="0"/>
                <a:cs typeface="Garamond" charset="0"/>
              </a:rPr>
              <a:t>not</a:t>
            </a:r>
            <a:r>
              <a:rPr lang="en-US" sz="2400" cap="none" dirty="0">
                <a:solidFill>
                  <a:srgbClr val="FF0000"/>
                </a:solidFill>
                <a:latin typeface="Garamond" charset="0"/>
                <a:ea typeface="Garamond" charset="0"/>
                <a:cs typeface="Garamond" charset="0"/>
              </a:rPr>
              <a:t> an improvement</a:t>
            </a:r>
            <a:r>
              <a:rPr lang="en-US" sz="2400" cap="none" dirty="0">
                <a:latin typeface="Garamond" charset="0"/>
                <a:ea typeface="Garamond" charset="0"/>
                <a:cs typeface="Garamond" charset="0"/>
              </a:rPr>
              <a:t> on their financial status. </a:t>
            </a:r>
            <a:endParaRPr lang="en-CA" sz="2400" cap="none" dirty="0">
              <a:latin typeface="Garamond" charset="0"/>
              <a:ea typeface="Garamond" charset="0"/>
              <a:cs typeface="Garamond" charset="0"/>
            </a:endParaRPr>
          </a:p>
          <a:p>
            <a:pPr lvl="0">
              <a:buFont typeface="Wingdings" panose="05000000000000000000" pitchFamily="2" charset="2"/>
              <a:buChar char="Ø"/>
            </a:pPr>
            <a:r>
              <a:rPr lang="en-CA" sz="2400" cap="none" dirty="0">
                <a:latin typeface="Garamond" charset="0"/>
                <a:ea typeface="Garamond" charset="0"/>
                <a:cs typeface="Garamond" charset="0"/>
              </a:rPr>
              <a:t>  </a:t>
            </a:r>
            <a:r>
              <a:rPr lang="en-US" sz="2400" cap="none" dirty="0">
                <a:latin typeface="Garamond" charset="0"/>
                <a:ea typeface="Garamond" charset="0"/>
                <a:cs typeface="Garamond" charset="0"/>
              </a:rPr>
              <a:t>The main income earners are largely men – </a:t>
            </a:r>
            <a:r>
              <a:rPr lang="en-US" sz="2400" b="1" cap="none" dirty="0">
                <a:latin typeface="Garamond" charset="0"/>
                <a:ea typeface="Garamond" charset="0"/>
                <a:cs typeface="Garamond" charset="0"/>
              </a:rPr>
              <a:t>30%</a:t>
            </a:r>
            <a:endParaRPr lang="en-CA" sz="2400" b="1" cap="none" dirty="0">
              <a:latin typeface="Garamond" charset="0"/>
              <a:ea typeface="Garamond" charset="0"/>
              <a:cs typeface="Garamond" charset="0"/>
            </a:endParaRPr>
          </a:p>
          <a:p>
            <a:pPr lvl="0">
              <a:buFont typeface="Wingdings" panose="05000000000000000000" pitchFamily="2" charset="2"/>
              <a:buChar char="Ø"/>
            </a:pPr>
            <a:r>
              <a:rPr lang="en-CA" sz="2400" cap="none" dirty="0">
                <a:latin typeface="Garamond" charset="0"/>
                <a:ea typeface="Garamond" charset="0"/>
                <a:cs typeface="Garamond" charset="0"/>
              </a:rPr>
              <a:t>  </a:t>
            </a:r>
            <a:r>
              <a:rPr lang="en-US" sz="2400" b="1" cap="none" dirty="0">
                <a:latin typeface="Garamond" charset="0"/>
                <a:ea typeface="Garamond" charset="0"/>
                <a:cs typeface="Garamond" charset="0"/>
              </a:rPr>
              <a:t>7.6% </a:t>
            </a:r>
            <a:r>
              <a:rPr lang="en-US" sz="2400" cap="none" dirty="0">
                <a:latin typeface="Garamond" charset="0"/>
                <a:ea typeface="Garamond" charset="0"/>
                <a:cs typeface="Garamond" charset="0"/>
              </a:rPr>
              <a:t>of respondents are major income earners that are women</a:t>
            </a:r>
            <a:endParaRPr lang="en-CA" sz="2400" cap="none" dirty="0">
              <a:latin typeface="Garamond" charset="0"/>
              <a:ea typeface="Garamond" charset="0"/>
              <a:cs typeface="Garamond" charset="0"/>
            </a:endParaRPr>
          </a:p>
          <a:p>
            <a:endParaRPr lang="en-CA" sz="2800" cap="none" dirty="0">
              <a:latin typeface="Garamond" charset="0"/>
              <a:ea typeface="Garamond" charset="0"/>
              <a:cs typeface="Garamond" charset="0"/>
            </a:endParaRPr>
          </a:p>
        </p:txBody>
      </p:sp>
    </p:spTree>
    <p:extLst>
      <p:ext uri="{BB962C8B-B14F-4D97-AF65-F5344CB8AC3E}">
        <p14:creationId xmlns:p14="http://schemas.microsoft.com/office/powerpoint/2010/main" val="3081316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27449"/>
            <a:ext cx="10364451" cy="1537830"/>
          </a:xfrm>
        </p:spPr>
        <p:txBody>
          <a:bodyPr>
            <a:normAutofit/>
          </a:bodyPr>
          <a:lstStyle/>
          <a:p>
            <a:r>
              <a:rPr lang="en-CA" sz="2800" b="1" dirty="0">
                <a:latin typeface="Garamond" charset="0"/>
                <a:ea typeface="Garamond" charset="0"/>
                <a:cs typeface="Garamond" charset="0"/>
              </a:rPr>
              <a:t>WHAT WE NEED TO KNOW ABOUT FINANCES?</a:t>
            </a:r>
            <a:r>
              <a:rPr lang="en-CA" sz="2800" dirty="0">
                <a:latin typeface="Garamond" charset="0"/>
                <a:ea typeface="Garamond" charset="0"/>
                <a:cs typeface="Garamond" charset="0"/>
              </a:rPr>
              <a:t> </a:t>
            </a:r>
          </a:p>
        </p:txBody>
      </p:sp>
      <p:sp>
        <p:nvSpPr>
          <p:cNvPr id="3" name="Content Placeholder 2"/>
          <p:cNvSpPr>
            <a:spLocks noGrp="1"/>
          </p:cNvSpPr>
          <p:nvPr>
            <p:ph sz="quarter" idx="13"/>
          </p:nvPr>
        </p:nvSpPr>
        <p:spPr>
          <a:xfrm>
            <a:off x="913774" y="1869743"/>
            <a:ext cx="10363826" cy="4121623"/>
          </a:xfrm>
        </p:spPr>
        <p:txBody>
          <a:bodyPr>
            <a:noAutofit/>
          </a:bodyPr>
          <a:lstStyle/>
          <a:p>
            <a:pPr marL="0" indent="0">
              <a:buNone/>
            </a:pPr>
            <a:r>
              <a:rPr lang="en-US" sz="2400" cap="none" dirty="0">
                <a:latin typeface="Garamond" charset="0"/>
                <a:ea typeface="Garamond" charset="0"/>
                <a:cs typeface="Garamond" charset="0"/>
              </a:rPr>
              <a:t>To better understand how finances are managed in homes and how it could impact how men and women interact. </a:t>
            </a:r>
          </a:p>
          <a:p>
            <a:pPr marL="0" indent="0">
              <a:buNone/>
            </a:pPr>
            <a:r>
              <a:rPr lang="en-US" sz="2400" cap="none" dirty="0">
                <a:latin typeface="Garamond" charset="0"/>
                <a:ea typeface="Garamond" charset="0"/>
                <a:cs typeface="Garamond" charset="0"/>
              </a:rPr>
              <a:t>This includes:</a:t>
            </a:r>
            <a:endParaRPr lang="en-CA" sz="2400" cap="none" dirty="0">
              <a:latin typeface="Garamond" charset="0"/>
              <a:ea typeface="Garamond" charset="0"/>
              <a:cs typeface="Garamond" charset="0"/>
            </a:endParaRPr>
          </a:p>
          <a:p>
            <a:pPr>
              <a:buFont typeface="Wingdings" panose="05000000000000000000" pitchFamily="2" charset="2"/>
              <a:buChar char="Ø"/>
            </a:pPr>
            <a:r>
              <a:rPr lang="en-CA" sz="2400" cap="none" dirty="0">
                <a:latin typeface="Garamond" charset="0"/>
                <a:ea typeface="Garamond" charset="0"/>
                <a:cs typeface="Garamond" charset="0"/>
              </a:rPr>
              <a:t>   </a:t>
            </a:r>
            <a:r>
              <a:rPr lang="en-US" sz="2400" cap="none" dirty="0">
                <a:solidFill>
                  <a:srgbClr val="C00000"/>
                </a:solidFill>
                <a:latin typeface="Garamond" charset="0"/>
                <a:ea typeface="Garamond" charset="0"/>
                <a:cs typeface="Garamond" charset="0"/>
              </a:rPr>
              <a:t>What goes to the different sides of the extended family and what stays in Canada for the wellbeing of the family?</a:t>
            </a:r>
            <a:endParaRPr lang="en-CA" sz="2400" cap="none" dirty="0">
              <a:latin typeface="Garamond" charset="0"/>
              <a:ea typeface="Garamond" charset="0"/>
              <a:cs typeface="Garamond" charset="0"/>
            </a:endParaRPr>
          </a:p>
          <a:p>
            <a:pPr>
              <a:buFont typeface="Wingdings" panose="05000000000000000000" pitchFamily="2" charset="2"/>
              <a:buChar char="Ø"/>
            </a:pPr>
            <a:r>
              <a:rPr lang="en-CA" sz="2400" cap="none" dirty="0">
                <a:latin typeface="Garamond" charset="0"/>
                <a:ea typeface="Garamond" charset="0"/>
                <a:cs typeface="Garamond" charset="0"/>
              </a:rPr>
              <a:t>   </a:t>
            </a:r>
            <a:r>
              <a:rPr lang="en-US" sz="2400" cap="none" dirty="0">
                <a:solidFill>
                  <a:srgbClr val="C00000"/>
                </a:solidFill>
                <a:latin typeface="Garamond" charset="0"/>
                <a:ea typeface="Garamond" charset="0"/>
                <a:cs typeface="Garamond" charset="0"/>
              </a:rPr>
              <a:t>How do men and women negotiate financial issues and planning including their responsibilities to extended family back home? </a:t>
            </a:r>
            <a:endParaRPr lang="en-CA" sz="2400" cap="none" dirty="0">
              <a:solidFill>
                <a:srgbClr val="C00000"/>
              </a:solidFill>
              <a:latin typeface="Garamond" charset="0"/>
              <a:ea typeface="Garamond" charset="0"/>
              <a:cs typeface="Garamond" charset="0"/>
            </a:endParaRPr>
          </a:p>
          <a:p>
            <a:pPr marL="0" indent="0">
              <a:buNone/>
            </a:pPr>
            <a:endParaRPr lang="en-CA" sz="2400" cap="none" dirty="0"/>
          </a:p>
        </p:txBody>
      </p:sp>
    </p:spTree>
    <p:extLst>
      <p:ext uri="{BB962C8B-B14F-4D97-AF65-F5344CB8AC3E}">
        <p14:creationId xmlns:p14="http://schemas.microsoft.com/office/powerpoint/2010/main" val="368495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31" y="482039"/>
            <a:ext cx="10891538" cy="1596177"/>
          </a:xfrm>
        </p:spPr>
        <p:txBody>
          <a:bodyPr>
            <a:normAutofit/>
          </a:bodyPr>
          <a:lstStyle/>
          <a:p>
            <a:r>
              <a:rPr lang="en-US" sz="2000" b="1" dirty="0">
                <a:latin typeface="Garamond" charset="0"/>
                <a:ea typeface="Garamond" charset="0"/>
                <a:cs typeface="Garamond" charset="0"/>
              </a:rPr>
              <a:t>PARENTING-CAREGIVING RESPONSIBILITIES</a:t>
            </a:r>
            <a:br>
              <a:rPr lang="en-US" sz="2000" b="1" dirty="0">
                <a:latin typeface="Garamond" charset="0"/>
                <a:ea typeface="Garamond" charset="0"/>
                <a:cs typeface="Garamond" charset="0"/>
              </a:rPr>
            </a:br>
            <a:r>
              <a:rPr lang="en-US" sz="2000" b="1" dirty="0">
                <a:latin typeface="Garamond" charset="0"/>
                <a:ea typeface="Garamond" charset="0"/>
                <a:cs typeface="Garamond" charset="0"/>
              </a:rPr>
              <a:t>MAIN CAREGIVER </a:t>
            </a:r>
            <a:br>
              <a:rPr lang="en-CA" sz="2000" dirty="0">
                <a:latin typeface="Garamond" charset="0"/>
                <a:ea typeface="Garamond" charset="0"/>
                <a:cs typeface="Garamond" charset="0"/>
              </a:rPr>
            </a:br>
            <a:endParaRPr lang="en-US" sz="2000" dirty="0">
              <a:latin typeface="Garamond" charset="0"/>
              <a:ea typeface="Garamond" charset="0"/>
              <a:cs typeface="Garamond"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324087044"/>
              </p:ext>
            </p:extLst>
          </p:nvPr>
        </p:nvGraphicFramePr>
        <p:xfrm>
          <a:off x="1308100" y="1714499"/>
          <a:ext cx="8826499" cy="4028062"/>
        </p:xfrm>
        <a:graphic>
          <a:graphicData uri="http://schemas.openxmlformats.org/drawingml/2006/table">
            <a:tbl>
              <a:tblPr firstRow="1" firstCol="1" bandRow="1">
                <a:tableStyleId>{5C22544A-7EE6-4342-B048-85BDC9FD1C3A}</a:tableStyleId>
              </a:tblPr>
              <a:tblGrid>
                <a:gridCol w="2858763">
                  <a:extLst>
                    <a:ext uri="{9D8B030D-6E8A-4147-A177-3AD203B41FA5}">
                      <a16:colId xmlns:a16="http://schemas.microsoft.com/office/drawing/2014/main" val="20000"/>
                    </a:ext>
                  </a:extLst>
                </a:gridCol>
                <a:gridCol w="2117496">
                  <a:extLst>
                    <a:ext uri="{9D8B030D-6E8A-4147-A177-3AD203B41FA5}">
                      <a16:colId xmlns:a16="http://schemas.microsoft.com/office/drawing/2014/main" val="20001"/>
                    </a:ext>
                  </a:extLst>
                </a:gridCol>
                <a:gridCol w="2143059">
                  <a:extLst>
                    <a:ext uri="{9D8B030D-6E8A-4147-A177-3AD203B41FA5}">
                      <a16:colId xmlns:a16="http://schemas.microsoft.com/office/drawing/2014/main" val="20002"/>
                    </a:ext>
                  </a:extLst>
                </a:gridCol>
                <a:gridCol w="1707181">
                  <a:extLst>
                    <a:ext uri="{9D8B030D-6E8A-4147-A177-3AD203B41FA5}">
                      <a16:colId xmlns:a16="http://schemas.microsoft.com/office/drawing/2014/main" val="20003"/>
                    </a:ext>
                  </a:extLst>
                </a:gridCol>
              </a:tblGrid>
              <a:tr h="47050">
                <a:tc rowSpan="2">
                  <a:txBody>
                    <a:bodyPr/>
                    <a:lstStyle/>
                    <a:p>
                      <a:pPr algn="ctr">
                        <a:lnSpc>
                          <a:spcPct val="100000"/>
                        </a:lnSpc>
                        <a:spcAft>
                          <a:spcPts val="0"/>
                        </a:spcAft>
                      </a:pPr>
                      <a:r>
                        <a:rPr lang="en-US" sz="1200" b="1" dirty="0">
                          <a:solidFill>
                            <a:srgbClr val="C00000"/>
                          </a:solidFill>
                          <a:effectLst/>
                          <a:latin typeface="Garamond" charset="0"/>
                          <a:ea typeface="Garamond" charset="0"/>
                          <a:cs typeface="Garamond" charset="0"/>
                        </a:rPr>
                        <a:t>Q29: Who is the main caregiver for the</a:t>
                      </a:r>
                    </a:p>
                    <a:p>
                      <a:pPr algn="ctr">
                        <a:lnSpc>
                          <a:spcPct val="100000"/>
                        </a:lnSpc>
                        <a:spcAft>
                          <a:spcPts val="0"/>
                        </a:spcAft>
                      </a:pPr>
                      <a:r>
                        <a:rPr lang="en-US" sz="1200" b="1" dirty="0">
                          <a:solidFill>
                            <a:srgbClr val="C00000"/>
                          </a:solidFill>
                          <a:effectLst/>
                          <a:latin typeface="Garamond" charset="0"/>
                          <a:ea typeface="Garamond" charset="0"/>
                          <a:cs typeface="Garamond" charset="0"/>
                        </a:rPr>
                        <a:t> children in your household</a:t>
                      </a:r>
                    </a:p>
                  </a:txBody>
                  <a:tcPr marL="10669" marR="10669" marT="10669" marB="10669"/>
                </a:tc>
                <a:tc gridSpan="3">
                  <a:txBody>
                    <a:bodyPr/>
                    <a:lstStyle/>
                    <a:p>
                      <a:pPr>
                        <a:spcAft>
                          <a:spcPts val="0"/>
                        </a:spcAft>
                      </a:pPr>
                      <a:r>
                        <a:rPr lang="en-US" sz="200" dirty="0">
                          <a:effectLst/>
                        </a:rPr>
                        <a:t>Gender</a:t>
                      </a:r>
                      <a:endParaRPr lang="en-US" sz="200" dirty="0">
                        <a:effectLst/>
                        <a:latin typeface="Arial" charset="0"/>
                        <a:ea typeface="ＭＳ 明朝" charset="-128"/>
                        <a:cs typeface="Times New Roman" charset="0"/>
                      </a:endParaRPr>
                    </a:p>
                  </a:txBody>
                  <a:tcPr marL="10669" marR="10669" marT="10669" marB="1066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5427">
                <a:tc vMerge="1">
                  <a:txBody>
                    <a:bodyPr/>
                    <a:lstStyle/>
                    <a:p>
                      <a:endParaRPr lang="en-US"/>
                    </a:p>
                  </a:txBody>
                  <a:tcPr/>
                </a:tc>
                <a:tc>
                  <a:txBody>
                    <a:bodyPr/>
                    <a:lstStyle/>
                    <a:p>
                      <a:pPr algn="ctr">
                        <a:lnSpc>
                          <a:spcPct val="100000"/>
                        </a:lnSpc>
                        <a:spcAft>
                          <a:spcPts val="0"/>
                        </a:spcAft>
                      </a:pPr>
                      <a:r>
                        <a:rPr lang="en-US" sz="1400" b="1" dirty="0">
                          <a:solidFill>
                            <a:srgbClr val="C00000"/>
                          </a:solidFill>
                          <a:effectLst/>
                          <a:latin typeface="Garamond" charset="0"/>
                          <a:ea typeface="Garamond" charset="0"/>
                          <a:cs typeface="Garamond" charset="0"/>
                        </a:rPr>
                        <a:t>Male</a:t>
                      </a:r>
                    </a:p>
                  </a:txBody>
                  <a:tcPr marL="10669" marR="10669" marT="10669" marB="10669"/>
                </a:tc>
                <a:tc>
                  <a:txBody>
                    <a:bodyPr/>
                    <a:lstStyle/>
                    <a:p>
                      <a:pPr algn="ctr">
                        <a:lnSpc>
                          <a:spcPct val="100000"/>
                        </a:lnSpc>
                        <a:spcAft>
                          <a:spcPts val="0"/>
                        </a:spcAft>
                      </a:pPr>
                      <a:r>
                        <a:rPr lang="en-US" sz="1400" b="1" dirty="0">
                          <a:solidFill>
                            <a:srgbClr val="C00000"/>
                          </a:solidFill>
                          <a:effectLst/>
                          <a:latin typeface="Garamond" charset="0"/>
                          <a:ea typeface="Garamond" charset="0"/>
                          <a:cs typeface="Garamond" charset="0"/>
                        </a:rPr>
                        <a:t>Female</a:t>
                      </a:r>
                    </a:p>
                  </a:txBody>
                  <a:tcPr marL="10669" marR="10669" marT="10669" marB="10669"/>
                </a:tc>
                <a:tc>
                  <a:txBody>
                    <a:bodyPr/>
                    <a:lstStyle/>
                    <a:p>
                      <a:pPr algn="ctr">
                        <a:lnSpc>
                          <a:spcPct val="100000"/>
                        </a:lnSpc>
                        <a:spcAft>
                          <a:spcPts val="0"/>
                        </a:spcAft>
                      </a:pPr>
                      <a:r>
                        <a:rPr lang="en-US" sz="1400" b="1" dirty="0">
                          <a:solidFill>
                            <a:srgbClr val="C00000"/>
                          </a:solidFill>
                          <a:effectLst/>
                          <a:latin typeface="Garamond" charset="0"/>
                          <a:ea typeface="Garamond" charset="0"/>
                          <a:cs typeface="Garamond" charset="0"/>
                        </a:rPr>
                        <a:t>Total</a:t>
                      </a:r>
                    </a:p>
                  </a:txBody>
                  <a:tcPr marL="10669" marR="10669" marT="10669" marB="10669"/>
                </a:tc>
                <a:extLst>
                  <a:ext uri="{0D108BD9-81ED-4DB2-BD59-A6C34878D82A}">
                    <a16:rowId xmlns:a16="http://schemas.microsoft.com/office/drawing/2014/main" val="10001"/>
                  </a:ext>
                </a:extLst>
              </a:tr>
              <a:tr h="584643">
                <a:tc>
                  <a:txBody>
                    <a:bodyPr/>
                    <a:lstStyle/>
                    <a:p>
                      <a:pPr algn="ctr">
                        <a:lnSpc>
                          <a:spcPct val="100000"/>
                        </a:lnSpc>
                        <a:spcAft>
                          <a:spcPts val="0"/>
                        </a:spcAft>
                      </a:pPr>
                      <a:r>
                        <a:rPr lang="en-US" sz="1400" b="0" dirty="0">
                          <a:effectLst/>
                          <a:latin typeface="Garamond" charset="0"/>
                          <a:ea typeface="Garamond" charset="0"/>
                          <a:cs typeface="Garamond" charset="0"/>
                        </a:rPr>
                        <a:t>Missing</a:t>
                      </a:r>
                    </a:p>
                  </a:txBody>
                  <a:tcPr marL="10669" marR="10669" marT="10669" marB="10669" anchor="ctr"/>
                </a:tc>
                <a:tc>
                  <a:txBody>
                    <a:bodyPr/>
                    <a:lstStyle/>
                    <a:p>
                      <a:pPr algn="ctr">
                        <a:lnSpc>
                          <a:spcPct val="100000"/>
                        </a:lnSpc>
                        <a:spcAft>
                          <a:spcPts val="0"/>
                        </a:spcAft>
                      </a:pPr>
                      <a:r>
                        <a:rPr lang="en-US" sz="1200" b="0" dirty="0">
                          <a:effectLst/>
                          <a:latin typeface="Garamond" charset="0"/>
                          <a:ea typeface="Garamond" charset="0"/>
                          <a:cs typeface="Garamond" charset="0"/>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effectLst/>
                          <a:latin typeface="Garamond" charset="0"/>
                          <a:ea typeface="Garamond" charset="0"/>
                          <a:cs typeface="Garamond" charset="0"/>
                        </a:rPr>
                        <a:t>37.5%</a:t>
                      </a:r>
                    </a:p>
                    <a:p>
                      <a:pPr algn="ctr">
                        <a:lnSpc>
                          <a:spcPct val="100000"/>
                        </a:lnSpc>
                        <a:spcAft>
                          <a:spcPts val="0"/>
                        </a:spcAft>
                      </a:pPr>
                      <a:endParaRPr lang="en-US" sz="1200" b="0" dirty="0">
                        <a:effectLst/>
                        <a:latin typeface="Garamond" charset="0"/>
                        <a:ea typeface="Garamond" charset="0"/>
                        <a:cs typeface="Garamond" charset="0"/>
                      </a:endParaRPr>
                    </a:p>
                  </a:txBody>
                  <a:tcPr marL="47625" marR="47625" marT="47625" marB="47625" anchor="ctr"/>
                </a:tc>
                <a:tc>
                  <a:txBody>
                    <a:bodyPr/>
                    <a:lstStyle/>
                    <a:p>
                      <a:pPr algn="ctr">
                        <a:lnSpc>
                          <a:spcPct val="100000"/>
                        </a:lnSpc>
                        <a:spcAft>
                          <a:spcPts val="0"/>
                        </a:spcAft>
                      </a:pPr>
                      <a:r>
                        <a:rPr lang="en-US" sz="1200" b="0" dirty="0">
                          <a:effectLst/>
                          <a:latin typeface="Garamond" charset="0"/>
                          <a:ea typeface="Garamond" charset="0"/>
                          <a:cs typeface="Garamond" charset="0"/>
                        </a:rPr>
                        <a:t>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effectLst/>
                          <a:latin typeface="Garamond" charset="0"/>
                          <a:ea typeface="Garamond" charset="0"/>
                          <a:cs typeface="Garamond" charset="0"/>
                        </a:rPr>
                        <a:t>62.5%</a:t>
                      </a:r>
                    </a:p>
                    <a:p>
                      <a:pPr algn="ctr">
                        <a:lnSpc>
                          <a:spcPct val="100000"/>
                        </a:lnSpc>
                        <a:spcAft>
                          <a:spcPts val="0"/>
                        </a:spcAft>
                      </a:pPr>
                      <a:endParaRPr lang="en-US" sz="1200" b="0" dirty="0">
                        <a:effectLst/>
                        <a:latin typeface="Garamond" charset="0"/>
                        <a:ea typeface="Garamond" charset="0"/>
                        <a:cs typeface="Garamond" charset="0"/>
                      </a:endParaRPr>
                    </a:p>
                  </a:txBody>
                  <a:tcPr marL="47625" marR="47625" marT="47625" marB="47625" anchor="ctr"/>
                </a:tc>
                <a:tc>
                  <a:txBody>
                    <a:bodyPr/>
                    <a:lstStyle/>
                    <a:p>
                      <a:pPr algn="ctr">
                        <a:lnSpc>
                          <a:spcPct val="100000"/>
                        </a:lnSpc>
                      </a:pPr>
                      <a:r>
                        <a:rPr lang="en-US" sz="1200" b="0" kern="1200" dirty="0">
                          <a:solidFill>
                            <a:schemeClr val="dk1"/>
                          </a:solidFill>
                          <a:effectLst/>
                          <a:latin typeface="Garamond" charset="0"/>
                          <a:ea typeface="Garamond" charset="0"/>
                          <a:cs typeface="Garamond" charset="0"/>
                        </a:rPr>
                        <a:t>8</a:t>
                      </a:r>
                      <a:r>
                        <a:rPr lang="en-US" sz="1200" b="0" dirty="0">
                          <a:effectLst/>
                          <a:latin typeface="Garamond" charset="0"/>
                          <a:ea typeface="Garamond" charset="0"/>
                          <a:cs typeface="Garamond" charset="0"/>
                        </a:rPr>
                        <a:t> </a:t>
                      </a:r>
                      <a:endParaRPr lang="en-US" sz="1200" b="0" dirty="0">
                        <a:latin typeface="Garamond" charset="0"/>
                        <a:ea typeface="Garamond" charset="0"/>
                        <a:cs typeface="Garamond" charset="0"/>
                      </a:endParaRPr>
                    </a:p>
                  </a:txBody>
                  <a:tcPr marL="20484" marR="20484" marT="10242" marB="10242" anchor="ctr"/>
                </a:tc>
                <a:extLst>
                  <a:ext uri="{0D108BD9-81ED-4DB2-BD59-A6C34878D82A}">
                    <a16:rowId xmlns:a16="http://schemas.microsoft.com/office/drawing/2014/main" val="10002"/>
                  </a:ext>
                </a:extLst>
              </a:tr>
              <a:tr h="584643">
                <a:tc>
                  <a:txBody>
                    <a:bodyPr/>
                    <a:lstStyle/>
                    <a:p>
                      <a:pPr algn="ctr">
                        <a:lnSpc>
                          <a:spcPct val="100000"/>
                        </a:lnSpc>
                        <a:spcAft>
                          <a:spcPts val="0"/>
                        </a:spcAft>
                      </a:pPr>
                      <a:r>
                        <a:rPr lang="en-US" sz="1400" b="0" dirty="0">
                          <a:effectLst/>
                          <a:latin typeface="Garamond" charset="0"/>
                          <a:ea typeface="Garamond" charset="0"/>
                          <a:cs typeface="Garamond" charset="0"/>
                        </a:rPr>
                        <a:t>Myself</a:t>
                      </a:r>
                    </a:p>
                  </a:txBody>
                  <a:tcPr marL="10669" marR="10669" marT="10669" marB="10669" anchor="ctr"/>
                </a:tc>
                <a:tc>
                  <a:txBody>
                    <a:bodyPr/>
                    <a:lstStyle/>
                    <a:p>
                      <a:pPr algn="ctr">
                        <a:lnSpc>
                          <a:spcPct val="100000"/>
                        </a:lnSpc>
                        <a:spcAft>
                          <a:spcPts val="0"/>
                        </a:spcAft>
                      </a:pPr>
                      <a:r>
                        <a:rPr lang="en-US" sz="1200" b="0" dirty="0">
                          <a:effectLst/>
                          <a:latin typeface="Garamond" charset="0"/>
                          <a:ea typeface="Garamond" charset="0"/>
                          <a:cs typeface="Garamond" charset="0"/>
                        </a:rPr>
                        <a:t>12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effectLst/>
                          <a:latin typeface="Garamond" charset="0"/>
                          <a:ea typeface="Garamond" charset="0"/>
                          <a:cs typeface="Garamond" charset="0"/>
                        </a:rPr>
                        <a:t>15.8%</a:t>
                      </a:r>
                    </a:p>
                    <a:p>
                      <a:pPr algn="ctr">
                        <a:lnSpc>
                          <a:spcPct val="100000"/>
                        </a:lnSpc>
                        <a:spcAft>
                          <a:spcPts val="0"/>
                        </a:spcAft>
                      </a:pPr>
                      <a:endParaRPr lang="en-US" sz="1200" b="0" dirty="0">
                        <a:effectLst/>
                        <a:latin typeface="Garamond" charset="0"/>
                        <a:ea typeface="Garamond" charset="0"/>
                        <a:cs typeface="Garamond" charset="0"/>
                      </a:endParaRPr>
                    </a:p>
                  </a:txBody>
                  <a:tcPr marL="47625" marR="47625" marT="47625" marB="47625" anchor="ctr"/>
                </a:tc>
                <a:tc>
                  <a:txBody>
                    <a:bodyPr/>
                    <a:lstStyle/>
                    <a:p>
                      <a:pPr algn="ctr">
                        <a:lnSpc>
                          <a:spcPct val="100000"/>
                        </a:lnSpc>
                        <a:spcAft>
                          <a:spcPts val="0"/>
                        </a:spcAft>
                      </a:pPr>
                      <a:r>
                        <a:rPr lang="en-US" sz="1200" b="0" dirty="0">
                          <a:effectLst/>
                          <a:latin typeface="Garamond" charset="0"/>
                          <a:ea typeface="Garamond" charset="0"/>
                          <a:cs typeface="Garamond" charset="0"/>
                        </a:rPr>
                        <a:t>64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effectLst/>
                          <a:latin typeface="Garamond" charset="0"/>
                          <a:ea typeface="Garamond" charset="0"/>
                          <a:cs typeface="Garamond" charset="0"/>
                        </a:rPr>
                        <a:t>84.2%</a:t>
                      </a:r>
                    </a:p>
                    <a:p>
                      <a:pPr algn="ctr">
                        <a:lnSpc>
                          <a:spcPct val="100000"/>
                        </a:lnSpc>
                        <a:spcAft>
                          <a:spcPts val="0"/>
                        </a:spcAft>
                      </a:pPr>
                      <a:endParaRPr lang="en-US" sz="1200" b="0" dirty="0">
                        <a:effectLst/>
                        <a:latin typeface="Garamond" charset="0"/>
                        <a:ea typeface="Garamond" charset="0"/>
                        <a:cs typeface="Garamond" charset="0"/>
                      </a:endParaRPr>
                    </a:p>
                  </a:txBody>
                  <a:tcPr marL="47625" marR="47625" marT="47625" marB="47625" anchor="ctr"/>
                </a:tc>
                <a:tc>
                  <a:txBody>
                    <a:bodyPr/>
                    <a:lstStyle/>
                    <a:p>
                      <a:pPr algn="ctr">
                        <a:lnSpc>
                          <a:spcPct val="100000"/>
                        </a:lnSpc>
                      </a:pPr>
                      <a:r>
                        <a:rPr lang="en-US" sz="1200" b="0" kern="1200" dirty="0">
                          <a:solidFill>
                            <a:schemeClr val="dk1"/>
                          </a:solidFill>
                          <a:effectLst/>
                          <a:latin typeface="Garamond" charset="0"/>
                          <a:ea typeface="Garamond" charset="0"/>
                          <a:cs typeface="Garamond" charset="0"/>
                        </a:rPr>
                        <a:t>76</a:t>
                      </a:r>
                      <a:r>
                        <a:rPr lang="en-US" sz="1200" b="0" dirty="0">
                          <a:effectLst/>
                          <a:latin typeface="Garamond" charset="0"/>
                          <a:ea typeface="Garamond" charset="0"/>
                          <a:cs typeface="Garamond" charset="0"/>
                        </a:rPr>
                        <a:t> </a:t>
                      </a:r>
                      <a:endParaRPr lang="en-US" sz="1200" b="0" dirty="0">
                        <a:latin typeface="Garamond" charset="0"/>
                        <a:ea typeface="Garamond" charset="0"/>
                        <a:cs typeface="Garamond" charset="0"/>
                      </a:endParaRPr>
                    </a:p>
                  </a:txBody>
                  <a:tcPr marL="20484" marR="20484" marT="10242" marB="10242" anchor="ctr"/>
                </a:tc>
                <a:extLst>
                  <a:ext uri="{0D108BD9-81ED-4DB2-BD59-A6C34878D82A}">
                    <a16:rowId xmlns:a16="http://schemas.microsoft.com/office/drawing/2014/main" val="10003"/>
                  </a:ext>
                </a:extLst>
              </a:tr>
              <a:tr h="584643">
                <a:tc>
                  <a:txBody>
                    <a:bodyPr/>
                    <a:lstStyle/>
                    <a:p>
                      <a:pPr algn="ctr">
                        <a:lnSpc>
                          <a:spcPct val="100000"/>
                        </a:lnSpc>
                        <a:spcAft>
                          <a:spcPts val="0"/>
                        </a:spcAft>
                      </a:pPr>
                      <a:r>
                        <a:rPr lang="en-US" sz="1400" b="0" dirty="0">
                          <a:effectLst/>
                          <a:latin typeface="Garamond" charset="0"/>
                          <a:ea typeface="Garamond" charset="0"/>
                          <a:cs typeface="Garamond" charset="0"/>
                        </a:rPr>
                        <a:t>My spouse</a:t>
                      </a:r>
                    </a:p>
                  </a:txBody>
                  <a:tcPr marL="10669" marR="10669" marT="10669" marB="10669" anchor="ctr"/>
                </a:tc>
                <a:tc>
                  <a:txBody>
                    <a:bodyPr/>
                    <a:lstStyle/>
                    <a:p>
                      <a:pPr algn="ctr">
                        <a:lnSpc>
                          <a:spcPct val="100000"/>
                        </a:lnSpc>
                        <a:spcAft>
                          <a:spcPts val="0"/>
                        </a:spcAft>
                      </a:pPr>
                      <a:r>
                        <a:rPr lang="en-US" sz="1200" b="0" dirty="0">
                          <a:effectLst/>
                          <a:latin typeface="Garamond" charset="0"/>
                          <a:ea typeface="Garamond" charset="0"/>
                          <a:cs typeface="Garamond" charset="0"/>
                        </a:rPr>
                        <a:t>53</a:t>
                      </a:r>
                    </a:p>
                    <a:p>
                      <a:pPr algn="ctr">
                        <a:lnSpc>
                          <a:spcPct val="100000"/>
                        </a:lnSpc>
                        <a:spcAft>
                          <a:spcPts val="0"/>
                        </a:spcAft>
                      </a:pPr>
                      <a:r>
                        <a:rPr lang="en-US" sz="1200" b="0" dirty="0">
                          <a:effectLst/>
                          <a:latin typeface="Garamond" charset="0"/>
                          <a:ea typeface="Garamond" charset="0"/>
                          <a:cs typeface="Garamond" charset="0"/>
                        </a:rPr>
                        <a:t>86.9%</a:t>
                      </a:r>
                    </a:p>
                  </a:txBody>
                  <a:tcPr marL="47625" marR="47625" marT="47625" marB="47625" anchor="ctr"/>
                </a:tc>
                <a:tc>
                  <a:txBody>
                    <a:bodyPr/>
                    <a:lstStyle/>
                    <a:p>
                      <a:pPr algn="ctr">
                        <a:lnSpc>
                          <a:spcPct val="100000"/>
                        </a:lnSpc>
                        <a:spcAft>
                          <a:spcPts val="0"/>
                        </a:spcAft>
                      </a:pPr>
                      <a:r>
                        <a:rPr lang="en-US" sz="1200" b="0" kern="1200" dirty="0">
                          <a:solidFill>
                            <a:schemeClr val="dk1"/>
                          </a:solidFill>
                          <a:effectLst/>
                          <a:latin typeface="Garamond" charset="0"/>
                          <a:ea typeface="Garamond" charset="0"/>
                          <a:cs typeface="Garamond" charset="0"/>
                        </a:rPr>
                        <a:t>8</a:t>
                      </a:r>
                      <a:r>
                        <a:rPr lang="en-US" sz="1200" b="0" dirty="0">
                          <a:effectLst/>
                          <a:latin typeface="Garamond" charset="0"/>
                          <a:ea typeface="Garamond" charset="0"/>
                          <a:cs typeface="Garamond" charset="0"/>
                        </a:rPr>
                        <a:t> </a:t>
                      </a:r>
                    </a:p>
                    <a:p>
                      <a:pPr algn="ctr">
                        <a:lnSpc>
                          <a:spcPct val="100000"/>
                        </a:lnSpc>
                        <a:spcAft>
                          <a:spcPts val="0"/>
                        </a:spcAft>
                      </a:pPr>
                      <a:endParaRPr lang="en-US" sz="1200" b="0" dirty="0">
                        <a:effectLst/>
                        <a:latin typeface="Garamond" charset="0"/>
                        <a:ea typeface="Garamond" charset="0"/>
                        <a:cs typeface="Garamond" charset="0"/>
                      </a:endParaRPr>
                    </a:p>
                    <a:p>
                      <a:pPr algn="ctr">
                        <a:lnSpc>
                          <a:spcPct val="100000"/>
                        </a:lnSpc>
                        <a:spcAft>
                          <a:spcPts val="0"/>
                        </a:spcAft>
                      </a:pPr>
                      <a:r>
                        <a:rPr lang="en-US" sz="1200" b="0" kern="1200" dirty="0">
                          <a:solidFill>
                            <a:schemeClr val="dk1"/>
                          </a:solidFill>
                          <a:effectLst/>
                          <a:latin typeface="Garamond" charset="0"/>
                          <a:ea typeface="Garamond" charset="0"/>
                          <a:cs typeface="Garamond" charset="0"/>
                        </a:rPr>
                        <a:t>13.1%</a:t>
                      </a:r>
                      <a:r>
                        <a:rPr lang="en-US" sz="1200" b="0" dirty="0">
                          <a:effectLst/>
                          <a:latin typeface="Garamond" charset="0"/>
                          <a:ea typeface="Garamond" charset="0"/>
                          <a:cs typeface="Garamond" charset="0"/>
                        </a:rPr>
                        <a:t> </a:t>
                      </a:r>
                    </a:p>
                  </a:txBody>
                  <a:tcPr marL="47625" marR="47625" marT="47625" marB="47625" anchor="ctr"/>
                </a:tc>
                <a:tc>
                  <a:txBody>
                    <a:bodyPr/>
                    <a:lstStyle/>
                    <a:p>
                      <a:pPr algn="ctr">
                        <a:lnSpc>
                          <a:spcPct val="100000"/>
                        </a:lnSpc>
                      </a:pPr>
                      <a:r>
                        <a:rPr lang="en-US" sz="1200" b="0" kern="1200" dirty="0">
                          <a:solidFill>
                            <a:schemeClr val="dk1"/>
                          </a:solidFill>
                          <a:effectLst/>
                          <a:latin typeface="Garamond" charset="0"/>
                          <a:ea typeface="Garamond" charset="0"/>
                          <a:cs typeface="Garamond" charset="0"/>
                        </a:rPr>
                        <a:t>61</a:t>
                      </a:r>
                      <a:r>
                        <a:rPr lang="en-US" sz="1200" b="0" dirty="0">
                          <a:effectLst/>
                          <a:latin typeface="Garamond" charset="0"/>
                          <a:ea typeface="Garamond" charset="0"/>
                          <a:cs typeface="Garamond" charset="0"/>
                        </a:rPr>
                        <a:t> </a:t>
                      </a:r>
                      <a:endParaRPr lang="en-US" sz="1200" b="0" dirty="0">
                        <a:latin typeface="Garamond" charset="0"/>
                        <a:ea typeface="Garamond" charset="0"/>
                        <a:cs typeface="Garamond" charset="0"/>
                      </a:endParaRPr>
                    </a:p>
                  </a:txBody>
                  <a:tcPr marL="20484" marR="20484" marT="10242" marB="10242" anchor="ctr"/>
                </a:tc>
                <a:extLst>
                  <a:ext uri="{0D108BD9-81ED-4DB2-BD59-A6C34878D82A}">
                    <a16:rowId xmlns:a16="http://schemas.microsoft.com/office/drawing/2014/main" val="10004"/>
                  </a:ext>
                </a:extLst>
              </a:tr>
              <a:tr h="584643">
                <a:tc>
                  <a:txBody>
                    <a:bodyPr/>
                    <a:lstStyle/>
                    <a:p>
                      <a:pPr algn="ctr">
                        <a:lnSpc>
                          <a:spcPct val="100000"/>
                        </a:lnSpc>
                        <a:spcAft>
                          <a:spcPts val="0"/>
                        </a:spcAft>
                      </a:pPr>
                      <a:r>
                        <a:rPr lang="en-US" sz="1400" b="0" dirty="0">
                          <a:effectLst/>
                          <a:latin typeface="Garamond" charset="0"/>
                          <a:ea typeface="Garamond" charset="0"/>
                          <a:cs typeface="Garamond" charset="0"/>
                        </a:rPr>
                        <a:t>Jointly</a:t>
                      </a:r>
                    </a:p>
                  </a:txBody>
                  <a:tcPr marL="10669" marR="10669" marT="10669" marB="10669" anchor="ctr"/>
                </a:tc>
                <a:tc>
                  <a:txBody>
                    <a:bodyPr/>
                    <a:lstStyle/>
                    <a:p>
                      <a:pPr algn="ctr">
                        <a:lnSpc>
                          <a:spcPct val="100000"/>
                        </a:lnSpc>
                        <a:spcAft>
                          <a:spcPts val="0"/>
                        </a:spcAft>
                      </a:pPr>
                      <a:r>
                        <a:rPr lang="en-US" sz="1200" b="0" dirty="0">
                          <a:effectLst/>
                          <a:latin typeface="Garamond" charset="0"/>
                          <a:ea typeface="Garamond" charset="0"/>
                          <a:cs typeface="Garamond" charset="0"/>
                        </a:rPr>
                        <a:t>115</a:t>
                      </a:r>
                    </a:p>
                    <a:p>
                      <a:pPr algn="ctr">
                        <a:lnSpc>
                          <a:spcPct val="100000"/>
                        </a:lnSpc>
                        <a:spcAft>
                          <a:spcPts val="0"/>
                        </a:spcAft>
                      </a:pPr>
                      <a:r>
                        <a:rPr lang="en-US" sz="1200" b="0" kern="1200" dirty="0">
                          <a:solidFill>
                            <a:schemeClr val="dk1"/>
                          </a:solidFill>
                          <a:effectLst/>
                          <a:latin typeface="Garamond" charset="0"/>
                          <a:ea typeface="Garamond" charset="0"/>
                          <a:cs typeface="Garamond" charset="0"/>
                        </a:rPr>
                        <a:t>57.8%</a:t>
                      </a:r>
                      <a:r>
                        <a:rPr lang="en-US" sz="1200" b="0" dirty="0">
                          <a:effectLst/>
                          <a:latin typeface="Garamond" charset="0"/>
                          <a:ea typeface="Garamond" charset="0"/>
                          <a:cs typeface="Garamond" charset="0"/>
                        </a:rPr>
                        <a:t> </a:t>
                      </a:r>
                    </a:p>
                    <a:p>
                      <a:pPr algn="ctr">
                        <a:lnSpc>
                          <a:spcPct val="100000"/>
                        </a:lnSpc>
                        <a:spcAft>
                          <a:spcPts val="0"/>
                        </a:spcAft>
                      </a:pPr>
                      <a:endParaRPr lang="en-US" sz="1200" b="0" dirty="0">
                        <a:effectLst/>
                        <a:latin typeface="Garamond" charset="0"/>
                        <a:ea typeface="Garamond" charset="0"/>
                        <a:cs typeface="Garamond" charset="0"/>
                      </a:endParaRPr>
                    </a:p>
                  </a:txBody>
                  <a:tcPr marL="47625" marR="47625" marT="47625" marB="47625" anchor="ctr"/>
                </a:tc>
                <a:tc>
                  <a:txBody>
                    <a:bodyPr/>
                    <a:lstStyle/>
                    <a:p>
                      <a:pPr algn="ctr">
                        <a:lnSpc>
                          <a:spcPct val="100000"/>
                        </a:lnSpc>
                      </a:pPr>
                      <a:r>
                        <a:rPr lang="en-US" sz="1200" b="0" kern="1200" dirty="0">
                          <a:solidFill>
                            <a:schemeClr val="dk1"/>
                          </a:solidFill>
                          <a:effectLst/>
                          <a:latin typeface="Garamond" charset="0"/>
                          <a:ea typeface="Garamond" charset="0"/>
                          <a:cs typeface="Garamond" charset="0"/>
                        </a:rPr>
                        <a:t>84</a:t>
                      </a:r>
                      <a:r>
                        <a:rPr lang="en-US" sz="1200" b="0" dirty="0">
                          <a:effectLst/>
                          <a:latin typeface="Garamond" charset="0"/>
                          <a:ea typeface="Garamond" charset="0"/>
                          <a:cs typeface="Garamond" charset="0"/>
                        </a:rPr>
                        <a:t> </a:t>
                      </a:r>
                    </a:p>
                    <a:p>
                      <a:pPr algn="ctr">
                        <a:lnSpc>
                          <a:spcPct val="100000"/>
                        </a:lnSpc>
                      </a:pPr>
                      <a:r>
                        <a:rPr lang="en-US" sz="1200" b="0" kern="1200" dirty="0">
                          <a:solidFill>
                            <a:schemeClr val="dk1"/>
                          </a:solidFill>
                          <a:effectLst/>
                          <a:latin typeface="Garamond" charset="0"/>
                          <a:ea typeface="Garamond" charset="0"/>
                          <a:cs typeface="Garamond" charset="0"/>
                        </a:rPr>
                        <a:t>42.2%</a:t>
                      </a:r>
                      <a:r>
                        <a:rPr lang="en-US" sz="1200" b="0" dirty="0">
                          <a:effectLst/>
                          <a:latin typeface="Garamond" charset="0"/>
                          <a:ea typeface="Garamond" charset="0"/>
                          <a:cs typeface="Garamond" charset="0"/>
                        </a:rPr>
                        <a:t> </a:t>
                      </a:r>
                    </a:p>
                    <a:p>
                      <a:pPr algn="ctr">
                        <a:lnSpc>
                          <a:spcPct val="100000"/>
                        </a:lnSpc>
                      </a:pPr>
                      <a:endParaRPr lang="en-US" sz="1200" b="0" dirty="0">
                        <a:latin typeface="Garamond" charset="0"/>
                        <a:ea typeface="Garamond" charset="0"/>
                        <a:cs typeface="Garamond" charset="0"/>
                      </a:endParaRPr>
                    </a:p>
                  </a:txBody>
                  <a:tcPr marL="20484" marR="20484" marT="10242" marB="10242" anchor="ctr"/>
                </a:tc>
                <a:tc>
                  <a:txBody>
                    <a:bodyPr/>
                    <a:lstStyle/>
                    <a:p>
                      <a:pPr algn="ctr">
                        <a:lnSpc>
                          <a:spcPct val="100000"/>
                        </a:lnSpc>
                      </a:pPr>
                      <a:r>
                        <a:rPr lang="en-US" sz="1200" b="0" kern="1200" dirty="0">
                          <a:solidFill>
                            <a:schemeClr val="dk1"/>
                          </a:solidFill>
                          <a:effectLst/>
                          <a:latin typeface="Garamond" charset="0"/>
                          <a:ea typeface="Garamond" charset="0"/>
                          <a:cs typeface="Garamond" charset="0"/>
                        </a:rPr>
                        <a:t>199</a:t>
                      </a:r>
                      <a:r>
                        <a:rPr lang="en-US" sz="1200" b="0" dirty="0">
                          <a:effectLst/>
                          <a:latin typeface="Garamond" charset="0"/>
                          <a:ea typeface="Garamond" charset="0"/>
                          <a:cs typeface="Garamond" charset="0"/>
                        </a:rPr>
                        <a:t> </a:t>
                      </a:r>
                      <a:endParaRPr lang="en-US" sz="1200" b="0" dirty="0">
                        <a:latin typeface="Garamond" charset="0"/>
                        <a:ea typeface="Garamond" charset="0"/>
                        <a:cs typeface="Garamond" charset="0"/>
                      </a:endParaRPr>
                    </a:p>
                  </a:txBody>
                  <a:tcPr marL="20484" marR="20484" marT="10242" marB="10242" anchor="ctr"/>
                </a:tc>
                <a:extLst>
                  <a:ext uri="{0D108BD9-81ED-4DB2-BD59-A6C34878D82A}">
                    <a16:rowId xmlns:a16="http://schemas.microsoft.com/office/drawing/2014/main" val="10005"/>
                  </a:ext>
                </a:extLst>
              </a:tr>
              <a:tr h="451226">
                <a:tc>
                  <a:txBody>
                    <a:bodyPr/>
                    <a:lstStyle/>
                    <a:p>
                      <a:pPr algn="ctr">
                        <a:lnSpc>
                          <a:spcPct val="100000"/>
                        </a:lnSpc>
                        <a:spcAft>
                          <a:spcPts val="0"/>
                        </a:spcAft>
                      </a:pPr>
                      <a:r>
                        <a:rPr lang="en-US" sz="1400" b="0" dirty="0">
                          <a:effectLst/>
                          <a:latin typeface="Garamond" charset="0"/>
                          <a:ea typeface="Garamond" charset="0"/>
                          <a:cs typeface="Garamond" charset="0"/>
                        </a:rPr>
                        <a:t>Other</a:t>
                      </a:r>
                    </a:p>
                  </a:txBody>
                  <a:tcPr marL="10669" marR="10669" marT="10669" marB="10669" anchor="ctr"/>
                </a:tc>
                <a:tc>
                  <a:txBody>
                    <a:bodyPr/>
                    <a:lstStyle/>
                    <a:p>
                      <a:pPr algn="ctr">
                        <a:lnSpc>
                          <a:spcPct val="100000"/>
                        </a:lnSpc>
                      </a:pPr>
                      <a:r>
                        <a:rPr lang="en-US" sz="1200" b="0" kern="1200" dirty="0">
                          <a:solidFill>
                            <a:schemeClr val="dk1"/>
                          </a:solidFill>
                          <a:effectLst/>
                          <a:latin typeface="Garamond" charset="0"/>
                          <a:ea typeface="Garamond" charset="0"/>
                          <a:cs typeface="Garamond" charset="0"/>
                        </a:rPr>
                        <a:t>8</a:t>
                      </a:r>
                      <a:r>
                        <a:rPr lang="en-US" sz="1200" b="0" dirty="0">
                          <a:effectLst/>
                          <a:latin typeface="Garamond" charset="0"/>
                          <a:ea typeface="Garamond" charset="0"/>
                          <a:cs typeface="Garamond" charset="0"/>
                        </a:rPr>
                        <a:t> </a:t>
                      </a:r>
                    </a:p>
                    <a:p>
                      <a:pPr algn="ctr">
                        <a:lnSpc>
                          <a:spcPct val="100000"/>
                        </a:lnSpc>
                      </a:pPr>
                      <a:r>
                        <a:rPr lang="en-US" sz="1200" b="0" kern="1200" dirty="0">
                          <a:solidFill>
                            <a:schemeClr val="dk1"/>
                          </a:solidFill>
                          <a:effectLst/>
                          <a:latin typeface="Garamond" charset="0"/>
                          <a:ea typeface="Garamond" charset="0"/>
                          <a:cs typeface="Garamond" charset="0"/>
                        </a:rPr>
                        <a:t>47.1%</a:t>
                      </a:r>
                      <a:r>
                        <a:rPr lang="en-US" sz="1200" b="0" dirty="0">
                          <a:effectLst/>
                          <a:latin typeface="Garamond" charset="0"/>
                          <a:ea typeface="Garamond" charset="0"/>
                          <a:cs typeface="Garamond" charset="0"/>
                        </a:rPr>
                        <a:t> </a:t>
                      </a:r>
                    </a:p>
                  </a:txBody>
                  <a:tcPr marL="10669" marR="10669" marT="10669" marB="10669" anchor="ctr"/>
                </a:tc>
                <a:tc>
                  <a:txBody>
                    <a:bodyPr/>
                    <a:lstStyle/>
                    <a:p>
                      <a:pPr algn="ctr">
                        <a:lnSpc>
                          <a:spcPct val="100000"/>
                        </a:lnSpc>
                        <a:spcAft>
                          <a:spcPts val="0"/>
                        </a:spcAft>
                      </a:pPr>
                      <a:r>
                        <a:rPr lang="en-US" sz="1200" b="0" dirty="0">
                          <a:effectLst/>
                          <a:latin typeface="Garamond" charset="0"/>
                          <a:ea typeface="Garamond" charset="0"/>
                          <a:cs typeface="Garamond" charset="0"/>
                        </a:rPr>
                        <a:t>9</a:t>
                      </a:r>
                    </a:p>
                    <a:p>
                      <a:pPr algn="ctr">
                        <a:lnSpc>
                          <a:spcPct val="100000"/>
                        </a:lnSpc>
                        <a:spcAft>
                          <a:spcPts val="0"/>
                        </a:spcAft>
                      </a:pPr>
                      <a:r>
                        <a:rPr lang="en-US" sz="1200" b="0" dirty="0">
                          <a:effectLst/>
                          <a:latin typeface="Garamond" charset="0"/>
                          <a:ea typeface="Garamond" charset="0"/>
                          <a:cs typeface="Garamond" charset="0"/>
                        </a:rPr>
                        <a:t>52.9%</a:t>
                      </a:r>
                    </a:p>
                  </a:txBody>
                  <a:tcPr marL="47625" marR="47625" marT="47625" marB="47625" anchor="ctr"/>
                </a:tc>
                <a:tc>
                  <a:txBody>
                    <a:bodyPr/>
                    <a:lstStyle/>
                    <a:p>
                      <a:pPr algn="ctr">
                        <a:lnSpc>
                          <a:spcPct val="100000"/>
                        </a:lnSpc>
                      </a:pPr>
                      <a:r>
                        <a:rPr lang="en-US" sz="1200" b="0" dirty="0">
                          <a:latin typeface="Garamond" charset="0"/>
                          <a:ea typeface="Garamond" charset="0"/>
                          <a:cs typeface="Garamond" charset="0"/>
                        </a:rPr>
                        <a:t>17</a:t>
                      </a:r>
                    </a:p>
                  </a:txBody>
                  <a:tcPr marL="20484" marR="20484" marT="10242" marB="10242" anchor="ctr"/>
                </a:tc>
                <a:extLst>
                  <a:ext uri="{0D108BD9-81ED-4DB2-BD59-A6C34878D82A}">
                    <a16:rowId xmlns:a16="http://schemas.microsoft.com/office/drawing/2014/main" val="10006"/>
                  </a:ext>
                </a:extLst>
              </a:tr>
              <a:tr h="384247">
                <a:tc>
                  <a:txBody>
                    <a:bodyPr/>
                    <a:lstStyle/>
                    <a:p>
                      <a:pPr algn="r">
                        <a:spcAft>
                          <a:spcPts val="0"/>
                        </a:spcAft>
                      </a:pPr>
                      <a:r>
                        <a:rPr lang="en-US" sz="1400" b="1" dirty="0">
                          <a:solidFill>
                            <a:schemeClr val="tx1"/>
                          </a:solidFill>
                          <a:effectLst/>
                          <a:latin typeface="Garamond" charset="0"/>
                          <a:ea typeface="Garamond" charset="0"/>
                          <a:cs typeface="Garamond" charset="0"/>
                        </a:rPr>
                        <a:t>Tota</a:t>
                      </a:r>
                      <a:r>
                        <a:rPr lang="en-US" sz="1400" dirty="0">
                          <a:solidFill>
                            <a:schemeClr val="tx1"/>
                          </a:solidFill>
                          <a:effectLst/>
                          <a:latin typeface="Garamond" charset="0"/>
                          <a:ea typeface="Garamond" charset="0"/>
                          <a:cs typeface="Garamond" charset="0"/>
                        </a:rPr>
                        <a:t>l</a:t>
                      </a:r>
                      <a:r>
                        <a:rPr lang="en-US" sz="1400" dirty="0">
                          <a:effectLst/>
                          <a:latin typeface="Garamond" charset="0"/>
                          <a:ea typeface="Garamond" charset="0"/>
                          <a:cs typeface="Garamond" charset="0"/>
                        </a:rPr>
                        <a:t> </a:t>
                      </a:r>
                    </a:p>
                  </a:txBody>
                  <a:tcPr marL="10669" marR="10669" marT="10669" marB="10669" anchor="ctr"/>
                </a:tc>
                <a:tc>
                  <a:txBody>
                    <a:bodyPr/>
                    <a:lstStyle/>
                    <a:p>
                      <a:pPr algn="ctr"/>
                      <a:r>
                        <a:rPr lang="en-US" sz="1200" b="1" kern="1200" dirty="0">
                          <a:solidFill>
                            <a:schemeClr val="dk1"/>
                          </a:solidFill>
                          <a:effectLst/>
                          <a:latin typeface="Garamond" charset="0"/>
                          <a:ea typeface="Garamond" charset="0"/>
                          <a:cs typeface="Garamond" charset="0"/>
                        </a:rPr>
                        <a:t>191</a:t>
                      </a:r>
                      <a:r>
                        <a:rPr lang="en-US" sz="1200" dirty="0">
                          <a:effectLst/>
                          <a:latin typeface="Garamond" charset="0"/>
                          <a:ea typeface="Garamond" charset="0"/>
                          <a:cs typeface="Garamond" charset="0"/>
                        </a:rPr>
                        <a:t> </a:t>
                      </a:r>
                      <a:endParaRPr lang="en-US" sz="1200" dirty="0">
                        <a:latin typeface="Garamond" charset="0"/>
                        <a:ea typeface="Garamond" charset="0"/>
                        <a:cs typeface="Garamond" charset="0"/>
                      </a:endParaRPr>
                    </a:p>
                  </a:txBody>
                  <a:tcPr marL="10669" marR="10669" marT="10669" marB="10669"/>
                </a:tc>
                <a:tc>
                  <a:txBody>
                    <a:bodyPr/>
                    <a:lstStyle/>
                    <a:p>
                      <a:pPr algn="ctr"/>
                      <a:r>
                        <a:rPr lang="en-US" sz="1200" b="1" kern="1200" dirty="0">
                          <a:solidFill>
                            <a:schemeClr val="dk1"/>
                          </a:solidFill>
                          <a:effectLst/>
                          <a:latin typeface="Garamond" charset="0"/>
                          <a:ea typeface="Garamond" charset="0"/>
                          <a:cs typeface="Garamond" charset="0"/>
                        </a:rPr>
                        <a:t>170</a:t>
                      </a:r>
                      <a:r>
                        <a:rPr lang="en-US" sz="1200" dirty="0">
                          <a:effectLst/>
                          <a:latin typeface="Garamond" charset="0"/>
                          <a:ea typeface="Garamond" charset="0"/>
                          <a:cs typeface="Garamond" charset="0"/>
                        </a:rPr>
                        <a:t> </a:t>
                      </a:r>
                      <a:endParaRPr lang="en-US" sz="1200" dirty="0">
                        <a:latin typeface="Garamond" charset="0"/>
                        <a:ea typeface="Garamond" charset="0"/>
                        <a:cs typeface="Garamond" charset="0"/>
                      </a:endParaRPr>
                    </a:p>
                  </a:txBody>
                  <a:tcPr marL="20484" marR="20484" marT="10242" marB="10242"/>
                </a:tc>
                <a:tc>
                  <a:txBody>
                    <a:bodyPr/>
                    <a:lstStyle/>
                    <a:p>
                      <a:pPr algn="ctr"/>
                      <a:r>
                        <a:rPr lang="en-US" sz="1200" b="1" kern="1200" dirty="0">
                          <a:solidFill>
                            <a:schemeClr val="dk1"/>
                          </a:solidFill>
                          <a:effectLst/>
                          <a:latin typeface="Garamond" charset="0"/>
                          <a:ea typeface="Garamond" charset="0"/>
                          <a:cs typeface="Garamond" charset="0"/>
                        </a:rPr>
                        <a:t>361</a:t>
                      </a:r>
                      <a:r>
                        <a:rPr lang="en-US" sz="1200" dirty="0">
                          <a:effectLst/>
                          <a:latin typeface="Garamond" charset="0"/>
                          <a:ea typeface="Garamond" charset="0"/>
                          <a:cs typeface="Garamond" charset="0"/>
                        </a:rPr>
                        <a:t> </a:t>
                      </a:r>
                      <a:endParaRPr lang="en-US" sz="1200" dirty="0">
                        <a:latin typeface="Garamond" charset="0"/>
                        <a:ea typeface="Garamond" charset="0"/>
                        <a:cs typeface="Garamond" charset="0"/>
                      </a:endParaRPr>
                    </a:p>
                  </a:txBody>
                  <a:tcPr marL="20484" marR="20484" marT="10242" marB="10242"/>
                </a:tc>
                <a:extLst>
                  <a:ext uri="{0D108BD9-81ED-4DB2-BD59-A6C34878D82A}">
                    <a16:rowId xmlns:a16="http://schemas.microsoft.com/office/drawing/2014/main" val="10007"/>
                  </a:ext>
                </a:extLst>
              </a:tr>
            </a:tbl>
          </a:graphicData>
        </a:graphic>
      </p:graphicFrame>
      <p:cxnSp>
        <p:nvCxnSpPr>
          <p:cNvPr id="5" name="Straight Connector 4">
            <a:extLst>
              <a:ext uri="{FF2B5EF4-FFF2-40B4-BE49-F238E27FC236}">
                <a16:creationId xmlns:a16="http://schemas.microsoft.com/office/drawing/2014/main" id="{9B4BF5AD-EA72-49A6-A7F3-38C2A53323EB}"/>
              </a:ext>
            </a:extLst>
          </p:cNvPr>
          <p:cNvCxnSpPr>
            <a:cxnSpLocks/>
          </p:cNvCxnSpPr>
          <p:nvPr/>
        </p:nvCxnSpPr>
        <p:spPr>
          <a:xfrm>
            <a:off x="1306015" y="1714499"/>
            <a:ext cx="0" cy="4028062"/>
          </a:xfrm>
          <a:prstGeom prst="line">
            <a:avLst/>
          </a:prstGeom>
          <a:ln w="57150"/>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802B4718-DE3F-4CAA-A5F9-3C33A60932FC}"/>
              </a:ext>
            </a:extLst>
          </p:cNvPr>
          <p:cNvCxnSpPr>
            <a:cxnSpLocks/>
          </p:cNvCxnSpPr>
          <p:nvPr/>
        </p:nvCxnSpPr>
        <p:spPr>
          <a:xfrm>
            <a:off x="10091760" y="1714499"/>
            <a:ext cx="0" cy="4028062"/>
          </a:xfrm>
          <a:prstGeom prst="line">
            <a:avLst/>
          </a:prstGeom>
          <a:ln w="57150"/>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646A7189-4D29-40DA-86BF-FA8B200E2B36}"/>
              </a:ext>
            </a:extLst>
          </p:cNvPr>
          <p:cNvCxnSpPr>
            <a:cxnSpLocks/>
          </p:cNvCxnSpPr>
          <p:nvPr/>
        </p:nvCxnSpPr>
        <p:spPr>
          <a:xfrm>
            <a:off x="6303370" y="1714499"/>
            <a:ext cx="0" cy="4028062"/>
          </a:xfrm>
          <a:prstGeom prst="line">
            <a:avLst/>
          </a:prstGeom>
          <a:ln w="28575"/>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EF36954E-BEBD-4373-9DCE-249747A32058}"/>
              </a:ext>
            </a:extLst>
          </p:cNvPr>
          <p:cNvCxnSpPr>
            <a:cxnSpLocks/>
          </p:cNvCxnSpPr>
          <p:nvPr/>
        </p:nvCxnSpPr>
        <p:spPr>
          <a:xfrm>
            <a:off x="4162946" y="1714499"/>
            <a:ext cx="0" cy="4028062"/>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8DF6B25E-DA09-4C7C-A37F-8C798CF20131}"/>
              </a:ext>
            </a:extLst>
          </p:cNvPr>
          <p:cNvCxnSpPr>
            <a:cxnSpLocks/>
          </p:cNvCxnSpPr>
          <p:nvPr/>
        </p:nvCxnSpPr>
        <p:spPr>
          <a:xfrm>
            <a:off x="8418773" y="1714499"/>
            <a:ext cx="0" cy="4028062"/>
          </a:xfrm>
          <a:prstGeom prst="line">
            <a:avLst/>
          </a:prstGeom>
          <a:ln w="28575"/>
        </p:spPr>
        <p:style>
          <a:lnRef idx="3">
            <a:schemeClr val="dk1"/>
          </a:lnRef>
          <a:fillRef idx="0">
            <a:schemeClr val="dk1"/>
          </a:fillRef>
          <a:effectRef idx="2">
            <a:schemeClr val="dk1"/>
          </a:effectRef>
          <a:fontRef idx="minor">
            <a:schemeClr val="tx1"/>
          </a:fontRef>
        </p:style>
      </p:cxnSp>
      <p:sp>
        <p:nvSpPr>
          <p:cNvPr id="11" name="Rectangle 10">
            <a:extLst>
              <a:ext uri="{FF2B5EF4-FFF2-40B4-BE49-F238E27FC236}">
                <a16:creationId xmlns:a16="http://schemas.microsoft.com/office/drawing/2014/main" id="{A2596094-148E-4EAE-985B-CD98CBC78903}"/>
              </a:ext>
            </a:extLst>
          </p:cNvPr>
          <p:cNvSpPr/>
          <p:nvPr/>
        </p:nvSpPr>
        <p:spPr>
          <a:xfrm>
            <a:off x="4216412" y="5414150"/>
            <a:ext cx="2058515" cy="31704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191</a:t>
            </a:r>
          </a:p>
        </p:txBody>
      </p:sp>
      <p:sp>
        <p:nvSpPr>
          <p:cNvPr id="12" name="Rectangle 11">
            <a:extLst>
              <a:ext uri="{FF2B5EF4-FFF2-40B4-BE49-F238E27FC236}">
                <a16:creationId xmlns:a16="http://schemas.microsoft.com/office/drawing/2014/main" id="{E935DE08-E030-4402-BF40-2CB59A7F486B}"/>
              </a:ext>
            </a:extLst>
          </p:cNvPr>
          <p:cNvSpPr/>
          <p:nvPr/>
        </p:nvSpPr>
        <p:spPr>
          <a:xfrm>
            <a:off x="8461627" y="5418162"/>
            <a:ext cx="1591084" cy="31303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361</a:t>
            </a:r>
          </a:p>
        </p:txBody>
      </p:sp>
      <p:sp>
        <p:nvSpPr>
          <p:cNvPr id="13" name="Rectangle 12">
            <a:extLst>
              <a:ext uri="{FF2B5EF4-FFF2-40B4-BE49-F238E27FC236}">
                <a16:creationId xmlns:a16="http://schemas.microsoft.com/office/drawing/2014/main" id="{E66AD07A-C11F-4D10-8D25-B08F565C4052}"/>
              </a:ext>
            </a:extLst>
          </p:cNvPr>
          <p:cNvSpPr/>
          <p:nvPr/>
        </p:nvSpPr>
        <p:spPr>
          <a:xfrm>
            <a:off x="6342420" y="5404514"/>
            <a:ext cx="2033499" cy="3130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170</a:t>
            </a:r>
          </a:p>
        </p:txBody>
      </p:sp>
      <p:cxnSp>
        <p:nvCxnSpPr>
          <p:cNvPr id="14" name="Straight Connector 13">
            <a:extLst>
              <a:ext uri="{FF2B5EF4-FFF2-40B4-BE49-F238E27FC236}">
                <a16:creationId xmlns:a16="http://schemas.microsoft.com/office/drawing/2014/main" id="{3B381999-A973-4000-B57F-41455030823D}"/>
              </a:ext>
            </a:extLst>
          </p:cNvPr>
          <p:cNvCxnSpPr>
            <a:cxnSpLocks/>
          </p:cNvCxnSpPr>
          <p:nvPr/>
        </p:nvCxnSpPr>
        <p:spPr>
          <a:xfrm flipH="1">
            <a:off x="650231" y="2338733"/>
            <a:ext cx="9912290" cy="0"/>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0793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400" b="1" dirty="0">
                <a:latin typeface="Garamond" charset="0"/>
                <a:ea typeface="Garamond" charset="0"/>
                <a:cs typeface="Garamond" charset="0"/>
              </a:rPr>
              <a:t>highlights FROM THE TABLE</a:t>
            </a:r>
            <a:r>
              <a:rPr lang="en-CA" sz="2400" dirty="0">
                <a:latin typeface="Garamond" charset="0"/>
                <a:ea typeface="Garamond" charset="0"/>
                <a:cs typeface="Garamond" charset="0"/>
              </a:rPr>
              <a:t> </a:t>
            </a:r>
          </a:p>
        </p:txBody>
      </p:sp>
      <p:sp>
        <p:nvSpPr>
          <p:cNvPr id="3" name="Content Placeholder 2"/>
          <p:cNvSpPr>
            <a:spLocks noGrp="1"/>
          </p:cNvSpPr>
          <p:nvPr>
            <p:ph sz="quarter" idx="13"/>
          </p:nvPr>
        </p:nvSpPr>
        <p:spPr>
          <a:xfrm>
            <a:off x="913774" y="2101755"/>
            <a:ext cx="10986449" cy="3577989"/>
          </a:xfrm>
        </p:spPr>
        <p:txBody>
          <a:bodyPr>
            <a:normAutofit/>
          </a:bodyPr>
          <a:lstStyle/>
          <a:p>
            <a:pPr>
              <a:buFont typeface="Wingdings" panose="05000000000000000000" pitchFamily="2" charset="2"/>
              <a:buChar char="Ø"/>
            </a:pPr>
            <a:r>
              <a:rPr lang="en-US" sz="2800" cap="none" dirty="0"/>
              <a:t>   </a:t>
            </a:r>
            <a:r>
              <a:rPr lang="en-US" sz="2400" b="1" cap="none" dirty="0">
                <a:solidFill>
                  <a:srgbClr val="C00000"/>
                </a:solidFill>
                <a:latin typeface="Garamond" charset="0"/>
                <a:ea typeface="Garamond" charset="0"/>
                <a:cs typeface="Garamond" charset="0"/>
              </a:rPr>
              <a:t>31.8% </a:t>
            </a:r>
            <a:r>
              <a:rPr lang="en-US" sz="2400" cap="none" dirty="0">
                <a:latin typeface="Garamond" charset="0"/>
                <a:ea typeface="Garamond" charset="0"/>
                <a:cs typeface="Garamond" charset="0"/>
              </a:rPr>
              <a:t>of men said they </a:t>
            </a:r>
            <a:r>
              <a:rPr lang="en-US" sz="2400" cap="none" dirty="0">
                <a:solidFill>
                  <a:srgbClr val="FF0000"/>
                </a:solidFill>
                <a:latin typeface="Garamond" charset="0"/>
                <a:ea typeface="Garamond" charset="0"/>
                <a:cs typeface="Garamond" charset="0"/>
              </a:rPr>
              <a:t>parent jointly</a:t>
            </a:r>
            <a:r>
              <a:rPr lang="en-US" sz="2400" cap="none" dirty="0">
                <a:latin typeface="Garamond" charset="0"/>
                <a:ea typeface="Garamond" charset="0"/>
                <a:cs typeface="Garamond" charset="0"/>
              </a:rPr>
              <a:t> with their female spouse</a:t>
            </a:r>
            <a:endParaRPr lang="en-CA" sz="2400" cap="none" dirty="0">
              <a:latin typeface="Garamond" charset="0"/>
              <a:ea typeface="Garamond" charset="0"/>
              <a:cs typeface="Garamond" charset="0"/>
            </a:endParaRPr>
          </a:p>
          <a:p>
            <a:pPr>
              <a:buFont typeface="Wingdings" panose="05000000000000000000" pitchFamily="2" charset="2"/>
              <a:buChar char="Ø"/>
            </a:pPr>
            <a:r>
              <a:rPr lang="en-CA" sz="2400" cap="none" dirty="0">
                <a:latin typeface="Garamond" charset="0"/>
                <a:ea typeface="Garamond" charset="0"/>
                <a:cs typeface="Garamond" charset="0"/>
              </a:rPr>
              <a:t>   </a:t>
            </a:r>
            <a:r>
              <a:rPr lang="en-US" sz="2400" b="1" cap="none" dirty="0">
                <a:solidFill>
                  <a:srgbClr val="C00000"/>
                </a:solidFill>
                <a:latin typeface="Garamond" charset="0"/>
                <a:ea typeface="Garamond" charset="0"/>
                <a:cs typeface="Garamond" charset="0"/>
              </a:rPr>
              <a:t>23.3%</a:t>
            </a:r>
            <a:r>
              <a:rPr lang="en-US" sz="2400" cap="none" dirty="0">
                <a:latin typeface="Garamond" charset="0"/>
                <a:ea typeface="Garamond" charset="0"/>
                <a:cs typeface="Garamond" charset="0"/>
              </a:rPr>
              <a:t> of women said they are </a:t>
            </a:r>
            <a:r>
              <a:rPr lang="en-US" sz="2400" cap="none" dirty="0">
                <a:solidFill>
                  <a:srgbClr val="FF0000"/>
                </a:solidFill>
                <a:latin typeface="Garamond" charset="0"/>
                <a:ea typeface="Garamond" charset="0"/>
                <a:cs typeface="Garamond" charset="0"/>
              </a:rPr>
              <a:t>parenting jointly</a:t>
            </a:r>
            <a:r>
              <a:rPr lang="en-US" sz="2400" cap="none" dirty="0">
                <a:latin typeface="Garamond" charset="0"/>
                <a:ea typeface="Garamond" charset="0"/>
                <a:cs typeface="Garamond" charset="0"/>
              </a:rPr>
              <a:t> </a:t>
            </a:r>
            <a:endParaRPr lang="en-CA" sz="2400" cap="none" dirty="0">
              <a:latin typeface="Garamond" charset="0"/>
              <a:ea typeface="Garamond" charset="0"/>
              <a:cs typeface="Garamond" charset="0"/>
            </a:endParaRPr>
          </a:p>
          <a:p>
            <a:pPr>
              <a:buFont typeface="Wingdings" panose="05000000000000000000" pitchFamily="2" charset="2"/>
              <a:buChar char="Ø"/>
            </a:pPr>
            <a:r>
              <a:rPr lang="en-CA" sz="2400" cap="none" dirty="0">
                <a:latin typeface="Garamond" charset="0"/>
                <a:ea typeface="Garamond" charset="0"/>
                <a:cs typeface="Garamond" charset="0"/>
              </a:rPr>
              <a:t>   </a:t>
            </a:r>
            <a:r>
              <a:rPr lang="en-US" sz="2400" b="1" cap="none" dirty="0">
                <a:solidFill>
                  <a:srgbClr val="C00000"/>
                </a:solidFill>
                <a:latin typeface="Garamond" charset="0"/>
                <a:ea typeface="Garamond" charset="0"/>
                <a:cs typeface="Garamond" charset="0"/>
              </a:rPr>
              <a:t>17.7%</a:t>
            </a:r>
            <a:r>
              <a:rPr lang="en-US" sz="2400" cap="none" dirty="0">
                <a:latin typeface="Garamond" charset="0"/>
                <a:ea typeface="Garamond" charset="0"/>
                <a:cs typeface="Garamond" charset="0"/>
              </a:rPr>
              <a:t> of women said they are the </a:t>
            </a:r>
            <a:r>
              <a:rPr lang="en-US" sz="2400" cap="none" dirty="0">
                <a:solidFill>
                  <a:srgbClr val="FF0000"/>
                </a:solidFill>
                <a:latin typeface="Garamond" charset="0"/>
                <a:ea typeface="Garamond" charset="0"/>
                <a:cs typeface="Garamond" charset="0"/>
              </a:rPr>
              <a:t>primary caregiver</a:t>
            </a:r>
            <a:endParaRPr lang="en-CA" sz="2400" cap="none" dirty="0">
              <a:solidFill>
                <a:srgbClr val="FF0000"/>
              </a:solidFill>
              <a:latin typeface="Garamond" charset="0"/>
              <a:ea typeface="Garamond" charset="0"/>
              <a:cs typeface="Garamond" charset="0"/>
            </a:endParaRPr>
          </a:p>
          <a:p>
            <a:pPr>
              <a:buFont typeface="Wingdings" panose="05000000000000000000" pitchFamily="2" charset="2"/>
              <a:buChar char="Ø"/>
            </a:pPr>
            <a:r>
              <a:rPr lang="en-CA" sz="2400" cap="none" dirty="0">
                <a:latin typeface="Garamond" charset="0"/>
                <a:ea typeface="Garamond" charset="0"/>
                <a:cs typeface="Garamond" charset="0"/>
              </a:rPr>
              <a:t>   </a:t>
            </a:r>
            <a:r>
              <a:rPr lang="en-US" sz="2400" b="1" cap="none" dirty="0">
                <a:solidFill>
                  <a:srgbClr val="C00000"/>
                </a:solidFill>
                <a:latin typeface="Garamond" charset="0"/>
                <a:ea typeface="Garamond" charset="0"/>
                <a:cs typeface="Garamond" charset="0"/>
              </a:rPr>
              <a:t>3.3% </a:t>
            </a:r>
            <a:r>
              <a:rPr lang="en-US" sz="2400" cap="none" dirty="0">
                <a:latin typeface="Garamond" charset="0"/>
                <a:ea typeface="Garamond" charset="0"/>
                <a:cs typeface="Garamond" charset="0"/>
              </a:rPr>
              <a:t>of men say they are the </a:t>
            </a:r>
            <a:r>
              <a:rPr lang="en-US" sz="2400" cap="none" dirty="0">
                <a:solidFill>
                  <a:srgbClr val="FF0000"/>
                </a:solidFill>
                <a:latin typeface="Garamond" charset="0"/>
                <a:ea typeface="Garamond" charset="0"/>
                <a:cs typeface="Garamond" charset="0"/>
              </a:rPr>
              <a:t>primary caregiver</a:t>
            </a:r>
            <a:endParaRPr lang="en-CA" sz="2400" cap="none" dirty="0">
              <a:solidFill>
                <a:srgbClr val="FF0000"/>
              </a:solidFill>
              <a:latin typeface="Garamond" charset="0"/>
              <a:ea typeface="Garamond" charset="0"/>
              <a:cs typeface="Garamond" charset="0"/>
            </a:endParaRPr>
          </a:p>
          <a:p>
            <a:pPr marL="0" indent="0">
              <a:buNone/>
            </a:pPr>
            <a:endParaRPr lang="en-CA" sz="2400" cap="none" dirty="0">
              <a:latin typeface="Garamond" charset="0"/>
              <a:ea typeface="Garamond" charset="0"/>
              <a:cs typeface="Garamond" charset="0"/>
            </a:endParaRPr>
          </a:p>
        </p:txBody>
      </p:sp>
    </p:spTree>
    <p:extLst>
      <p:ext uri="{BB962C8B-B14F-4D97-AF65-F5344CB8AC3E}">
        <p14:creationId xmlns:p14="http://schemas.microsoft.com/office/powerpoint/2010/main" val="86070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4E34-75C2-7549-93E1-7F0BA7B8CB17}"/>
              </a:ext>
            </a:extLst>
          </p:cNvPr>
          <p:cNvSpPr>
            <a:spLocks noGrp="1"/>
          </p:cNvSpPr>
          <p:nvPr>
            <p:ph type="title"/>
          </p:nvPr>
        </p:nvSpPr>
        <p:spPr/>
        <p:txBody>
          <a:bodyPr>
            <a:normAutofit/>
          </a:bodyPr>
          <a:lstStyle/>
          <a:p>
            <a:r>
              <a:rPr lang="en-US" sz="2800" b="1" dirty="0">
                <a:latin typeface="Garamond" panose="02020404030301010803" pitchFamily="18" charset="0"/>
              </a:rPr>
              <a:t>THE SEARCH FOR A BETTER LIFE - abroad</a:t>
            </a:r>
          </a:p>
        </p:txBody>
      </p:sp>
      <p:sp>
        <p:nvSpPr>
          <p:cNvPr id="3" name="Content Placeholder 2">
            <a:extLst>
              <a:ext uri="{FF2B5EF4-FFF2-40B4-BE49-F238E27FC236}">
                <a16:creationId xmlns:a16="http://schemas.microsoft.com/office/drawing/2014/main" id="{A1A3A6DF-CBD6-BA49-99AF-5D693E28E80B}"/>
              </a:ext>
            </a:extLst>
          </p:cNvPr>
          <p:cNvSpPr>
            <a:spLocks noGrp="1"/>
          </p:cNvSpPr>
          <p:nvPr>
            <p:ph sz="quarter" idx="13"/>
          </p:nvPr>
        </p:nvSpPr>
        <p:spPr/>
        <p:txBody>
          <a:bodyPr/>
          <a:lstStyle/>
          <a:p>
            <a:endParaRPr lang="en-CA" dirty="0"/>
          </a:p>
          <a:p>
            <a:r>
              <a:rPr lang="en-CA" sz="2400" cap="none" dirty="0">
                <a:latin typeface="Garamond" panose="02020404030301010803" pitchFamily="18" charset="0"/>
              </a:rPr>
              <a:t>How well do African immigrants fair in Canada?</a:t>
            </a:r>
          </a:p>
          <a:p>
            <a:r>
              <a:rPr lang="en-CA" sz="2400" cap="none" dirty="0">
                <a:latin typeface="Garamond" panose="02020404030301010803" pitchFamily="18" charset="0"/>
              </a:rPr>
              <a:t>How do immigrant transition and integration speak to the assumptions around brain gain and brain drain? </a:t>
            </a:r>
          </a:p>
          <a:p>
            <a:r>
              <a:rPr lang="en-CA" sz="2400" cap="none" dirty="0">
                <a:latin typeface="Garamond" panose="02020404030301010803" pitchFamily="18" charset="0"/>
              </a:rPr>
              <a:t>What can be done to transform Africans in diaspora into assets to their home countries and continent? </a:t>
            </a:r>
            <a:endParaRPr lang="en-US" sz="2400" cap="none" dirty="0">
              <a:latin typeface="Garamond" panose="02020404030301010803" pitchFamily="18" charset="0"/>
            </a:endParaRPr>
          </a:p>
        </p:txBody>
      </p:sp>
    </p:spTree>
    <p:extLst>
      <p:ext uri="{BB962C8B-B14F-4D97-AF65-F5344CB8AC3E}">
        <p14:creationId xmlns:p14="http://schemas.microsoft.com/office/powerpoint/2010/main" val="114562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871" y="1"/>
            <a:ext cx="10098355" cy="2214694"/>
          </a:xfrm>
        </p:spPr>
        <p:txBody>
          <a:bodyPr>
            <a:normAutofit/>
          </a:bodyPr>
          <a:lstStyle/>
          <a:p>
            <a:br>
              <a:rPr lang="en-US" b="1" dirty="0"/>
            </a:br>
            <a:br>
              <a:rPr lang="en-US" b="1" dirty="0"/>
            </a:br>
            <a:r>
              <a:rPr lang="en-US" sz="2400" b="1" dirty="0">
                <a:latin typeface="Garamond" charset="0"/>
                <a:ea typeface="Garamond" charset="0"/>
                <a:cs typeface="Garamond" charset="0"/>
              </a:rPr>
              <a:t>HIGHLIGHTS FROM A GENDER PERSPECTIVE </a:t>
            </a:r>
            <a:br>
              <a:rPr lang="en-CA" sz="2400" dirty="0">
                <a:latin typeface="Garamond" charset="0"/>
                <a:ea typeface="Garamond" charset="0"/>
                <a:cs typeface="Garamond" charset="0"/>
              </a:rPr>
            </a:br>
            <a:r>
              <a:rPr lang="en-US" sz="2400" b="1" dirty="0">
                <a:latin typeface="Garamond" charset="0"/>
                <a:ea typeface="Garamond" charset="0"/>
                <a:cs typeface="Garamond" charset="0"/>
              </a:rPr>
              <a:t> </a:t>
            </a:r>
            <a:br>
              <a:rPr lang="en-CA" sz="2400" dirty="0">
                <a:latin typeface="Garamond" charset="0"/>
                <a:ea typeface="Garamond" charset="0"/>
                <a:cs typeface="Garamond" charset="0"/>
              </a:rPr>
            </a:br>
            <a:endParaRPr lang="en-CA" sz="2400" dirty="0">
              <a:latin typeface="Garamond" charset="0"/>
              <a:ea typeface="Garamond" charset="0"/>
              <a:cs typeface="Garamond" charset="0"/>
            </a:endParaRPr>
          </a:p>
        </p:txBody>
      </p:sp>
      <p:sp>
        <p:nvSpPr>
          <p:cNvPr id="3" name="Content Placeholder 2"/>
          <p:cNvSpPr>
            <a:spLocks noGrp="1"/>
          </p:cNvSpPr>
          <p:nvPr>
            <p:ph sz="quarter" idx="13"/>
          </p:nvPr>
        </p:nvSpPr>
        <p:spPr>
          <a:xfrm>
            <a:off x="1047135" y="2112977"/>
            <a:ext cx="10363825" cy="4168876"/>
          </a:xfrm>
        </p:spPr>
        <p:txBody>
          <a:bodyPr>
            <a:noAutofit/>
          </a:bodyPr>
          <a:lstStyle/>
          <a:p>
            <a:pPr lvl="0">
              <a:spcAft>
                <a:spcPts val="0"/>
              </a:spcAft>
              <a:buFont typeface="Wingdings" panose="05000000000000000000" pitchFamily="2" charset="2"/>
              <a:buChar char="Ø"/>
            </a:pPr>
            <a:r>
              <a:rPr lang="en-US" sz="2400" cap="none" dirty="0">
                <a:latin typeface="Calibri" panose="020F0502020204030204" pitchFamily="34" charset="0"/>
                <a:ea typeface="Calibri" panose="020F0502020204030204" pitchFamily="34" charset="0"/>
                <a:cs typeface="Times New Roman" panose="02020603050405020304" pitchFamily="18" charset="0"/>
              </a:rPr>
              <a:t> </a:t>
            </a:r>
            <a:r>
              <a:rPr lang="en-US" sz="2400" cap="none" dirty="0">
                <a:latin typeface="Garamond" charset="0"/>
                <a:ea typeface="Garamond" charset="0"/>
                <a:cs typeface="Garamond" charset="0"/>
              </a:rPr>
              <a:t>From a gender perspective, looking at men and women, we see that the majority of women say that they are the primary caregiver. </a:t>
            </a:r>
            <a:endParaRPr lang="en-CA" sz="2400" cap="none" dirty="0">
              <a:latin typeface="Garamond" charset="0"/>
              <a:ea typeface="Garamond" charset="0"/>
              <a:cs typeface="Garamond" charset="0"/>
            </a:endParaRPr>
          </a:p>
          <a:p>
            <a:pPr lvl="0">
              <a:spcAft>
                <a:spcPts val="0"/>
              </a:spcAft>
              <a:buFont typeface="Wingdings" panose="05000000000000000000" pitchFamily="2" charset="2"/>
              <a:buChar char="Ø"/>
            </a:pPr>
            <a:r>
              <a:rPr lang="en-CA" sz="2400" cap="none" dirty="0">
                <a:latin typeface="Garamond" charset="0"/>
                <a:ea typeface="Garamond" charset="0"/>
                <a:cs typeface="Garamond" charset="0"/>
              </a:rPr>
              <a:t> While </a:t>
            </a:r>
            <a:r>
              <a:rPr lang="en-US" sz="2400" cap="none" dirty="0">
                <a:latin typeface="Garamond" charset="0"/>
                <a:ea typeface="Garamond" charset="0"/>
                <a:cs typeface="Garamond" charset="0"/>
              </a:rPr>
              <a:t>only </a:t>
            </a:r>
            <a:r>
              <a:rPr lang="en-US" sz="2400" b="1" cap="none" dirty="0">
                <a:solidFill>
                  <a:srgbClr val="C00000"/>
                </a:solidFill>
                <a:latin typeface="Garamond" charset="0"/>
                <a:ea typeface="Garamond" charset="0"/>
                <a:cs typeface="Garamond" charset="0"/>
              </a:rPr>
              <a:t>3.3% </a:t>
            </a:r>
            <a:r>
              <a:rPr lang="en-US" sz="2400" cap="none" dirty="0">
                <a:latin typeface="Garamond" charset="0"/>
                <a:ea typeface="Garamond" charset="0"/>
                <a:cs typeface="Garamond" charset="0"/>
              </a:rPr>
              <a:t>of men identify as primary caregivers, a third stated they parented with their spouse.</a:t>
            </a:r>
            <a:endParaRPr lang="en-CA" sz="2400" cap="none" dirty="0">
              <a:latin typeface="Garamond" charset="0"/>
              <a:ea typeface="Garamond" charset="0"/>
              <a:cs typeface="Garamond" charset="0"/>
            </a:endParaRPr>
          </a:p>
          <a:p>
            <a:pPr lvl="0">
              <a:spcAft>
                <a:spcPts val="0"/>
              </a:spcAft>
              <a:buFont typeface="Wingdings" charset="2"/>
              <a:buChar char="Ø"/>
            </a:pPr>
            <a:r>
              <a:rPr lang="en-US" sz="2400" cap="none" dirty="0">
                <a:latin typeface="Garamond" charset="0"/>
                <a:ea typeface="Garamond" charset="0"/>
                <a:cs typeface="Garamond" charset="0"/>
              </a:rPr>
              <a:t>This tells us that there appears to be an </a:t>
            </a:r>
            <a:r>
              <a:rPr lang="en-US" sz="2400" cap="none" dirty="0">
                <a:solidFill>
                  <a:srgbClr val="FF0000"/>
                </a:solidFill>
                <a:latin typeface="Garamond" charset="0"/>
                <a:ea typeface="Garamond" charset="0"/>
                <a:cs typeface="Garamond" charset="0"/>
              </a:rPr>
              <a:t>emerging shift</a:t>
            </a:r>
            <a:r>
              <a:rPr lang="en-US" sz="2400" cap="none" dirty="0">
                <a:latin typeface="Garamond" charset="0"/>
                <a:ea typeface="Garamond" charset="0"/>
                <a:cs typeface="Garamond" charset="0"/>
              </a:rPr>
              <a:t> whereby men appear to be taking more responsibility. </a:t>
            </a:r>
            <a:endParaRPr lang="en-CA" sz="2400" cap="none" dirty="0">
              <a:latin typeface="Garamond" charset="0"/>
              <a:ea typeface="Garamond" charset="0"/>
              <a:cs typeface="Garamond" charset="0"/>
            </a:endParaRPr>
          </a:p>
          <a:p>
            <a:pPr lvl="0">
              <a:spcAft>
                <a:spcPts val="0"/>
              </a:spcAft>
              <a:buFont typeface="Wingdings" charset="2"/>
              <a:buChar char="Ø"/>
            </a:pPr>
            <a:r>
              <a:rPr lang="en-US" sz="2400" cap="none" dirty="0">
                <a:latin typeface="Garamond" charset="0"/>
                <a:ea typeface="Garamond" charset="0"/>
                <a:cs typeface="Garamond" charset="0"/>
              </a:rPr>
              <a:t>From the viewpoint of how men and women perceive themselves, it looks like men say they are increasingly helping with childcare. however, women, note that men are not doing as much as them. </a:t>
            </a:r>
            <a:endParaRPr lang="en-CA" sz="2400" cap="none" dirty="0">
              <a:latin typeface="Garamond" charset="0"/>
              <a:ea typeface="Garamond" charset="0"/>
              <a:cs typeface="Garamond" charset="0"/>
            </a:endParaRPr>
          </a:p>
          <a:p>
            <a:pPr marL="0" indent="0">
              <a:spcAft>
                <a:spcPts val="0"/>
              </a:spcAft>
              <a:buNone/>
            </a:pPr>
            <a:endParaRPr lang="en-CA" sz="2400" dirty="0">
              <a:latin typeface="Calibri" panose="020F0502020204030204" pitchFamily="34" charset="0"/>
              <a:ea typeface="Calibri" panose="020F0502020204030204" pitchFamily="34" charset="0"/>
              <a:cs typeface="Times New Roman" panose="02020603050405020304" pitchFamily="18" charset="0"/>
            </a:endParaRPr>
          </a:p>
          <a:p>
            <a:endParaRPr lang="en-CA" sz="2400" dirty="0"/>
          </a:p>
        </p:txBody>
      </p:sp>
    </p:spTree>
    <p:extLst>
      <p:ext uri="{BB962C8B-B14F-4D97-AF65-F5344CB8AC3E}">
        <p14:creationId xmlns:p14="http://schemas.microsoft.com/office/powerpoint/2010/main" val="213043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71FC0-9E80-1E47-AFD8-660EF138CE74}"/>
              </a:ext>
            </a:extLst>
          </p:cNvPr>
          <p:cNvSpPr>
            <a:spLocks noGrp="1"/>
          </p:cNvSpPr>
          <p:nvPr>
            <p:ph type="title"/>
          </p:nvPr>
        </p:nvSpPr>
        <p:spPr/>
        <p:txBody>
          <a:bodyPr>
            <a:normAutofit/>
          </a:bodyPr>
          <a:lstStyle/>
          <a:p>
            <a:r>
              <a:rPr lang="en-US" sz="3200" b="1" dirty="0">
                <a:latin typeface="Garamond" panose="02020404030301010803" pitchFamily="18" charset="0"/>
              </a:rPr>
              <a:t>Limitations &amp; strengths  of study</a:t>
            </a:r>
          </a:p>
        </p:txBody>
      </p:sp>
      <p:sp>
        <p:nvSpPr>
          <p:cNvPr id="3" name="Content Placeholder 2">
            <a:extLst>
              <a:ext uri="{FF2B5EF4-FFF2-40B4-BE49-F238E27FC236}">
                <a16:creationId xmlns:a16="http://schemas.microsoft.com/office/drawing/2014/main" id="{9FD45659-E794-AE47-BB13-ECCCFEBB7D65}"/>
              </a:ext>
            </a:extLst>
          </p:cNvPr>
          <p:cNvSpPr>
            <a:spLocks noGrp="1"/>
          </p:cNvSpPr>
          <p:nvPr>
            <p:ph sz="quarter" idx="13"/>
          </p:nvPr>
        </p:nvSpPr>
        <p:spPr/>
        <p:txBody>
          <a:bodyPr>
            <a:normAutofit fontScale="77500" lnSpcReduction="20000"/>
          </a:bodyPr>
          <a:lstStyle/>
          <a:p>
            <a:r>
              <a:rPr lang="en-CA" sz="3100" cap="none" dirty="0">
                <a:latin typeface="Garamond" panose="02020404030301010803" pitchFamily="18" charset="0"/>
              </a:rPr>
              <a:t>Non-random survey limited by the number and distribution of responses we could gather. (e.g. anglophones, Nigerians and Christians dominated the survey)</a:t>
            </a:r>
          </a:p>
          <a:p>
            <a:r>
              <a:rPr lang="en-CA" sz="3100" cap="none" dirty="0">
                <a:latin typeface="Garamond" panose="02020404030301010803" pitchFamily="18" charset="0"/>
              </a:rPr>
              <a:t>Data confirms a number of established patterns in current literature such as the proportion of immigrants from the major sending countries in </a:t>
            </a:r>
            <a:r>
              <a:rPr lang="en-CA" sz="3100" cap="none" dirty="0" err="1">
                <a:latin typeface="Garamond" panose="02020404030301010803" pitchFamily="18" charset="0"/>
              </a:rPr>
              <a:t>africa</a:t>
            </a:r>
            <a:r>
              <a:rPr lang="en-CA" sz="3100" cap="none" dirty="0">
                <a:latin typeface="Garamond" panose="02020404030301010803" pitchFamily="18" charset="0"/>
              </a:rPr>
              <a:t>, the proportion of urban compared to rural residents, age range and gender distribution of Africans</a:t>
            </a:r>
          </a:p>
          <a:p>
            <a:r>
              <a:rPr lang="en-CA" sz="3100" cap="none" dirty="0">
                <a:latin typeface="Garamond" panose="02020404030301010803" pitchFamily="18" charset="0"/>
              </a:rPr>
              <a:t>The reported income status and level of satisfaction with financial, disaggregated according to gender, in particular, also aligns with available documented evidence</a:t>
            </a:r>
          </a:p>
          <a:p>
            <a:endParaRPr lang="en-US" dirty="0"/>
          </a:p>
        </p:txBody>
      </p:sp>
    </p:spTree>
    <p:extLst>
      <p:ext uri="{BB962C8B-B14F-4D97-AF65-F5344CB8AC3E}">
        <p14:creationId xmlns:p14="http://schemas.microsoft.com/office/powerpoint/2010/main" val="1613606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9CDEE-8EF5-604C-B523-1767A34DDFE6}"/>
              </a:ext>
            </a:extLst>
          </p:cNvPr>
          <p:cNvSpPr>
            <a:spLocks noGrp="1"/>
          </p:cNvSpPr>
          <p:nvPr>
            <p:ph type="title"/>
          </p:nvPr>
        </p:nvSpPr>
        <p:spPr/>
        <p:txBody>
          <a:bodyPr/>
          <a:lstStyle/>
          <a:p>
            <a:r>
              <a:rPr lang="en-US" dirty="0"/>
              <a:t>Emerging themes</a:t>
            </a:r>
          </a:p>
        </p:txBody>
      </p:sp>
      <p:sp>
        <p:nvSpPr>
          <p:cNvPr id="3" name="Content Placeholder 2">
            <a:extLst>
              <a:ext uri="{FF2B5EF4-FFF2-40B4-BE49-F238E27FC236}">
                <a16:creationId xmlns:a16="http://schemas.microsoft.com/office/drawing/2014/main" id="{DE471FC9-8FED-0843-89B7-0FE5C9F66595}"/>
              </a:ext>
            </a:extLst>
          </p:cNvPr>
          <p:cNvSpPr>
            <a:spLocks noGrp="1"/>
          </p:cNvSpPr>
          <p:nvPr>
            <p:ph sz="quarter" idx="13"/>
          </p:nvPr>
        </p:nvSpPr>
        <p:spPr/>
        <p:txBody>
          <a:bodyPr>
            <a:noAutofit/>
          </a:bodyPr>
          <a:lstStyle/>
          <a:p>
            <a:r>
              <a:rPr lang="en-CA" sz="2400" cap="none" dirty="0">
                <a:latin typeface="Garamond" panose="02020404030301010803" pitchFamily="18" charset="0"/>
              </a:rPr>
              <a:t>Conditions of life for African immigrants in albert do not place the majority in a position to make significant economic contributions to Africa.</a:t>
            </a:r>
          </a:p>
          <a:p>
            <a:r>
              <a:rPr lang="en-CA" sz="2400" cap="none" dirty="0">
                <a:latin typeface="Garamond" panose="02020404030301010803" pitchFamily="18" charset="0"/>
              </a:rPr>
              <a:t>The importance of gender relations to migration and settlement – women’s pivotal role in rebuilding family/community and </a:t>
            </a:r>
            <a:r>
              <a:rPr lang="en-US" sz="2400" cap="none" dirty="0">
                <a:latin typeface="Garamond" panose="02020404030301010803" pitchFamily="18" charset="0"/>
              </a:rPr>
              <a:t>shifts in post-migration gender relations need to be effectively addressed</a:t>
            </a:r>
            <a:r>
              <a:rPr lang="en-CA" sz="2400" cap="none" dirty="0">
                <a:latin typeface="Garamond" panose="02020404030301010803" pitchFamily="18" charset="0"/>
              </a:rPr>
              <a:t> </a:t>
            </a:r>
          </a:p>
          <a:p>
            <a:r>
              <a:rPr lang="en-CA" sz="2400" cap="none" dirty="0">
                <a:latin typeface="Garamond" panose="02020404030301010803" pitchFamily="18" charset="0"/>
              </a:rPr>
              <a:t>Rethinking immigrant integration at the individual and policy levels</a:t>
            </a:r>
          </a:p>
          <a:p>
            <a:r>
              <a:rPr lang="en-CA" sz="2400" cap="none" dirty="0">
                <a:latin typeface="Garamond" panose="02020404030301010803" pitchFamily="18" charset="0"/>
              </a:rPr>
              <a:t>Premigration counselling</a:t>
            </a:r>
            <a:endParaRPr lang="en-US" sz="2400" cap="none" dirty="0">
              <a:latin typeface="Garamond" panose="02020404030301010803" pitchFamily="18" charset="0"/>
            </a:endParaRPr>
          </a:p>
        </p:txBody>
      </p:sp>
    </p:spTree>
    <p:extLst>
      <p:ext uri="{BB962C8B-B14F-4D97-AF65-F5344CB8AC3E}">
        <p14:creationId xmlns:p14="http://schemas.microsoft.com/office/powerpoint/2010/main" val="2647641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6D2DC-AA46-2E4D-A6CA-85396010B50D}"/>
              </a:ext>
            </a:extLst>
          </p:cNvPr>
          <p:cNvSpPr>
            <a:spLocks noGrp="1"/>
          </p:cNvSpPr>
          <p:nvPr>
            <p:ph type="title"/>
          </p:nvPr>
        </p:nvSpPr>
        <p:spPr/>
        <p:txBody>
          <a:bodyPr/>
          <a:lstStyle/>
          <a:p>
            <a:r>
              <a:rPr lang="en-US" dirty="0"/>
              <a:t>Unrealized expectations</a:t>
            </a:r>
          </a:p>
        </p:txBody>
      </p:sp>
      <p:sp>
        <p:nvSpPr>
          <p:cNvPr id="3" name="Content Placeholder 2">
            <a:extLst>
              <a:ext uri="{FF2B5EF4-FFF2-40B4-BE49-F238E27FC236}">
                <a16:creationId xmlns:a16="http://schemas.microsoft.com/office/drawing/2014/main" id="{D88B0CE9-A058-1742-89E2-DD62061217F0}"/>
              </a:ext>
            </a:extLst>
          </p:cNvPr>
          <p:cNvSpPr>
            <a:spLocks noGrp="1"/>
          </p:cNvSpPr>
          <p:nvPr>
            <p:ph sz="quarter" idx="13"/>
          </p:nvPr>
        </p:nvSpPr>
        <p:spPr/>
        <p:txBody>
          <a:bodyPr>
            <a:normAutofit fontScale="92500"/>
          </a:bodyPr>
          <a:lstStyle/>
          <a:p>
            <a:r>
              <a:rPr lang="en-US" sz="2400" cap="none" dirty="0">
                <a:latin typeface="Garamond" panose="02020404030301010803" pitchFamily="18" charset="0"/>
              </a:rPr>
              <a:t>In our preliminary study African immigrant women pointed out that their expectations about life in Canada were “dashed,” so they saw themselves as “stuck, helpless, and insecure” in a system they were unprepared for, and they were fearful about their children’s future. similarly, the male participants’ major concerns were their unrealized expectations, and frustrations with their personal, family, social, and economic standing in Canada. these men experienced sudden and unexpected shifts in gender roles and power dynamics with both their female partners and children after coming to Canada; these men feel that they have lost their “manhood” and “self-respect” in relation to their women.</a:t>
            </a:r>
            <a:endParaRPr lang="en-CA" sz="2400" cap="none" dirty="0">
              <a:latin typeface="Garamond" panose="02020404030301010803" pitchFamily="18" charset="0"/>
            </a:endParaRPr>
          </a:p>
          <a:p>
            <a:endParaRPr lang="en-US" dirty="0"/>
          </a:p>
        </p:txBody>
      </p:sp>
    </p:spTree>
    <p:extLst>
      <p:ext uri="{BB962C8B-B14F-4D97-AF65-F5344CB8AC3E}">
        <p14:creationId xmlns:p14="http://schemas.microsoft.com/office/powerpoint/2010/main" val="2473916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E58A-3C2D-F94A-AA52-07C3F32E34A8}"/>
              </a:ext>
            </a:extLst>
          </p:cNvPr>
          <p:cNvSpPr>
            <a:spLocks noGrp="1"/>
          </p:cNvSpPr>
          <p:nvPr>
            <p:ph type="title"/>
          </p:nvPr>
        </p:nvSpPr>
        <p:spPr/>
        <p:txBody>
          <a:bodyPr/>
          <a:lstStyle/>
          <a:p>
            <a:r>
              <a:rPr lang="en-US" dirty="0"/>
              <a:t>Starting points</a:t>
            </a:r>
          </a:p>
        </p:txBody>
      </p:sp>
      <p:sp>
        <p:nvSpPr>
          <p:cNvPr id="3" name="Content Placeholder 2">
            <a:extLst>
              <a:ext uri="{FF2B5EF4-FFF2-40B4-BE49-F238E27FC236}">
                <a16:creationId xmlns:a16="http://schemas.microsoft.com/office/drawing/2014/main" id="{76F8A48F-45EC-944F-A269-F51D90BDAA2B}"/>
              </a:ext>
            </a:extLst>
          </p:cNvPr>
          <p:cNvSpPr>
            <a:spLocks noGrp="1"/>
          </p:cNvSpPr>
          <p:nvPr>
            <p:ph sz="quarter" idx="13"/>
          </p:nvPr>
        </p:nvSpPr>
        <p:spPr/>
        <p:txBody>
          <a:bodyPr>
            <a:noAutofit/>
          </a:bodyPr>
          <a:lstStyle/>
          <a:p>
            <a:r>
              <a:rPr lang="en-US" sz="2400" cap="none" dirty="0">
                <a:latin typeface="Garamond" panose="02020404030301010803" pitchFamily="18" charset="0"/>
              </a:rPr>
              <a:t>Similarly, African immigrants use informal support channels such as religious leaders, their community, and their elders, rather than formal service providers—who do not have adequate skills, knowledge, and resources to work with them. But these immigrants are willing to modify their pre-existing worldviews to adjust to new gender relations within the family. we also found them to be open to working with service providers, policymakers, and informal support channels within their communities to develop a culturally sensitive framework that professionals can incorporate into their programs and practices.</a:t>
            </a:r>
          </a:p>
        </p:txBody>
      </p:sp>
    </p:spTree>
    <p:extLst>
      <p:ext uri="{BB962C8B-B14F-4D97-AF65-F5344CB8AC3E}">
        <p14:creationId xmlns:p14="http://schemas.microsoft.com/office/powerpoint/2010/main" val="982638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17378-B19C-724B-AA0A-0F6C11709C7A}"/>
              </a:ext>
            </a:extLst>
          </p:cNvPr>
          <p:cNvSpPr>
            <a:spLocks noGrp="1"/>
          </p:cNvSpPr>
          <p:nvPr>
            <p:ph type="title"/>
          </p:nvPr>
        </p:nvSpPr>
        <p:spPr/>
        <p:txBody>
          <a:bodyPr>
            <a:normAutofit/>
          </a:bodyPr>
          <a:lstStyle/>
          <a:p>
            <a:r>
              <a:rPr lang="en-US" sz="3200" b="1" dirty="0">
                <a:latin typeface="Garamond" panose="02020404030301010803" pitchFamily="18" charset="0"/>
              </a:rPr>
              <a:t>The good news</a:t>
            </a:r>
          </a:p>
        </p:txBody>
      </p:sp>
      <p:sp>
        <p:nvSpPr>
          <p:cNvPr id="3" name="Content Placeholder 2">
            <a:extLst>
              <a:ext uri="{FF2B5EF4-FFF2-40B4-BE49-F238E27FC236}">
                <a16:creationId xmlns:a16="http://schemas.microsoft.com/office/drawing/2014/main" id="{276410E2-681C-C442-93F4-734D3E62AE34}"/>
              </a:ext>
            </a:extLst>
          </p:cNvPr>
          <p:cNvSpPr>
            <a:spLocks noGrp="1"/>
          </p:cNvSpPr>
          <p:nvPr>
            <p:ph sz="quarter" idx="13"/>
          </p:nvPr>
        </p:nvSpPr>
        <p:spPr/>
        <p:txBody>
          <a:bodyPr>
            <a:noAutofit/>
          </a:bodyPr>
          <a:lstStyle/>
          <a:p>
            <a:r>
              <a:rPr lang="en-CA" sz="2400" cap="none" dirty="0">
                <a:latin typeface="Garamond" panose="02020404030301010803" pitchFamily="18" charset="0"/>
              </a:rPr>
              <a:t>Educational institutions in the continent stand to gain a lot from scholars and other professionals within the new African diaspora who are well equipped and strategically placed to assist in rebuilding Africa’s education systems</a:t>
            </a:r>
          </a:p>
          <a:p>
            <a:r>
              <a:rPr lang="en-CA" sz="2400" cap="none" dirty="0">
                <a:latin typeface="Garamond" panose="02020404030301010803" pitchFamily="18" charset="0"/>
              </a:rPr>
              <a:t>Emerging trends in research funding that favor collaboration</a:t>
            </a:r>
          </a:p>
          <a:p>
            <a:r>
              <a:rPr lang="en-CA" sz="2400" cap="none" dirty="0">
                <a:latin typeface="Garamond" panose="02020404030301010803" pitchFamily="18" charset="0"/>
              </a:rPr>
              <a:t>Building research communities through meaningful interdisciplinary collaborations</a:t>
            </a:r>
          </a:p>
          <a:p>
            <a:r>
              <a:rPr lang="en-CA" sz="2400" cap="none" dirty="0">
                <a:latin typeface="Garamond" panose="02020404030301010803" pitchFamily="18" charset="0"/>
              </a:rPr>
              <a:t>Hands-on and sustainable post graduate training programs</a:t>
            </a:r>
          </a:p>
        </p:txBody>
      </p:sp>
    </p:spTree>
    <p:extLst>
      <p:ext uri="{BB962C8B-B14F-4D97-AF65-F5344CB8AC3E}">
        <p14:creationId xmlns:p14="http://schemas.microsoft.com/office/powerpoint/2010/main" val="2661858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9B32-17E5-844A-B54B-C45A1FBDD880}"/>
              </a:ext>
            </a:extLst>
          </p:cNvPr>
          <p:cNvSpPr>
            <a:spLocks noGrp="1"/>
          </p:cNvSpPr>
          <p:nvPr>
            <p:ph type="title"/>
          </p:nvPr>
        </p:nvSpPr>
        <p:spPr/>
        <p:txBody>
          <a:bodyPr>
            <a:normAutofit/>
          </a:bodyPr>
          <a:lstStyle/>
          <a:p>
            <a:r>
              <a:rPr lang="en-CA" sz="3200" b="1" dirty="0">
                <a:latin typeface="Garamond" panose="02020404030301010803" pitchFamily="18" charset="0"/>
              </a:rPr>
              <a:t>conclusion</a:t>
            </a:r>
            <a:endParaRPr lang="en-US" sz="3200" b="1" dirty="0">
              <a:latin typeface="Garamond" panose="02020404030301010803" pitchFamily="18" charset="0"/>
            </a:endParaRPr>
          </a:p>
        </p:txBody>
      </p:sp>
      <p:sp>
        <p:nvSpPr>
          <p:cNvPr id="3" name="Content Placeholder 2">
            <a:extLst>
              <a:ext uri="{FF2B5EF4-FFF2-40B4-BE49-F238E27FC236}">
                <a16:creationId xmlns:a16="http://schemas.microsoft.com/office/drawing/2014/main" id="{26BAB425-E38C-0E4F-8118-6E3FEDB04105}"/>
              </a:ext>
            </a:extLst>
          </p:cNvPr>
          <p:cNvSpPr>
            <a:spLocks noGrp="1"/>
          </p:cNvSpPr>
          <p:nvPr>
            <p:ph sz="quarter" idx="13"/>
          </p:nvPr>
        </p:nvSpPr>
        <p:spPr/>
        <p:txBody>
          <a:bodyPr>
            <a:normAutofit fontScale="92500" lnSpcReduction="10000"/>
          </a:bodyPr>
          <a:lstStyle/>
          <a:p>
            <a:pPr>
              <a:lnSpc>
                <a:spcPct val="100000"/>
              </a:lnSpc>
            </a:pPr>
            <a:r>
              <a:rPr lang="en-CA" sz="3200" b="1" i="1" cap="none" dirty="0">
                <a:latin typeface="Garamond" panose="02020404030301010803" pitchFamily="18" charset="0"/>
              </a:rPr>
              <a:t>More research is needed in order to generate the necessary documented evidence that will enable policy makers and service providers and African immigrants to work together. studies that identify intervention strategies for improving African immigrants’ wellbeing, explore opportunities for transnational networking and provide forums where potential collaborations could be incubated, will help to build an invaluable knowledge reserve. </a:t>
            </a:r>
          </a:p>
          <a:p>
            <a:endParaRPr lang="en-US" dirty="0"/>
          </a:p>
        </p:txBody>
      </p:sp>
    </p:spTree>
    <p:extLst>
      <p:ext uri="{BB962C8B-B14F-4D97-AF65-F5344CB8AC3E}">
        <p14:creationId xmlns:p14="http://schemas.microsoft.com/office/powerpoint/2010/main" val="2070567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US" sz="5400" b="1" i="1" dirty="0">
                <a:latin typeface="Garamond" charset="0"/>
                <a:ea typeface="Garamond" charset="0"/>
                <a:cs typeface="Garamond" charset="0"/>
              </a:rPr>
              <a:t>Thank you</a:t>
            </a:r>
          </a:p>
        </p:txBody>
      </p:sp>
    </p:spTree>
    <p:extLst>
      <p:ext uri="{BB962C8B-B14F-4D97-AF65-F5344CB8AC3E}">
        <p14:creationId xmlns:p14="http://schemas.microsoft.com/office/powerpoint/2010/main" val="59343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56CD-9396-2643-B6C9-B7102B56F8A7}"/>
              </a:ext>
            </a:extLst>
          </p:cNvPr>
          <p:cNvSpPr>
            <a:spLocks noGrp="1"/>
          </p:cNvSpPr>
          <p:nvPr>
            <p:ph type="title"/>
          </p:nvPr>
        </p:nvSpPr>
        <p:spPr/>
        <p:txBody>
          <a:bodyPr>
            <a:normAutofit/>
          </a:bodyPr>
          <a:lstStyle/>
          <a:p>
            <a:r>
              <a:rPr lang="en-US" sz="3200" dirty="0">
                <a:latin typeface="Garamond" panose="02020404030301010803" pitchFamily="18" charset="0"/>
              </a:rPr>
              <a:t>Study CONTEXT</a:t>
            </a:r>
          </a:p>
        </p:txBody>
      </p:sp>
      <p:sp>
        <p:nvSpPr>
          <p:cNvPr id="3" name="Content Placeholder 2">
            <a:extLst>
              <a:ext uri="{FF2B5EF4-FFF2-40B4-BE49-F238E27FC236}">
                <a16:creationId xmlns:a16="http://schemas.microsoft.com/office/drawing/2014/main" id="{65FD6366-6160-654E-A81D-38ADBF80AFDA}"/>
              </a:ext>
            </a:extLst>
          </p:cNvPr>
          <p:cNvSpPr>
            <a:spLocks noGrp="1"/>
          </p:cNvSpPr>
          <p:nvPr>
            <p:ph sz="quarter" idx="13"/>
          </p:nvPr>
        </p:nvSpPr>
        <p:spPr/>
        <p:txBody>
          <a:bodyPr>
            <a:normAutofit fontScale="92500" lnSpcReduction="10000"/>
          </a:bodyPr>
          <a:lstStyle/>
          <a:p>
            <a:r>
              <a:rPr lang="en-US" dirty="0">
                <a:latin typeface="Garamond" panose="02020404030301010803" pitchFamily="18" charset="0"/>
              </a:rPr>
              <a:t>Community engagement </a:t>
            </a:r>
          </a:p>
          <a:p>
            <a:r>
              <a:rPr lang="en-US" dirty="0">
                <a:latin typeface="Garamond" panose="02020404030301010803" pitchFamily="18" charset="0"/>
              </a:rPr>
              <a:t>Preliminary study</a:t>
            </a:r>
          </a:p>
          <a:p>
            <a:r>
              <a:rPr lang="en-US" dirty="0">
                <a:latin typeface="Garamond" panose="02020404030301010803" pitchFamily="18" charset="0"/>
              </a:rPr>
              <a:t>Survey</a:t>
            </a:r>
          </a:p>
          <a:p>
            <a:r>
              <a:rPr lang="en-US" dirty="0">
                <a:latin typeface="Garamond" panose="02020404030301010803" pitchFamily="18" charset="0"/>
              </a:rPr>
              <a:t>The 3-year study (2017-2020)</a:t>
            </a:r>
          </a:p>
          <a:p>
            <a:pPr marL="0" indent="0">
              <a:buNone/>
            </a:pPr>
            <a:endParaRPr lang="en-US" b="1" i="1" cap="none" dirty="0">
              <a:latin typeface="Garamond" panose="02020404030301010803" pitchFamily="18" charset="0"/>
            </a:endParaRPr>
          </a:p>
          <a:p>
            <a:pPr marL="0" indent="0">
              <a:buNone/>
            </a:pPr>
            <a:r>
              <a:rPr lang="en-US" sz="2400" b="1" i="1" cap="none" dirty="0">
                <a:latin typeface="Garamond" panose="02020404030301010803" pitchFamily="18" charset="0"/>
              </a:rPr>
              <a:t>Canada relies on newcomers for population growth, labor supply, and cultural diversity. newcomers, in turn, see this country as a haven where they can find economic opportunities.</a:t>
            </a:r>
            <a:r>
              <a:rPr lang="en-CA" sz="2400" b="1" i="1" cap="none" dirty="0">
                <a:latin typeface="Garamond" panose="02020404030301010803" pitchFamily="18" charset="0"/>
              </a:rPr>
              <a:t> </a:t>
            </a:r>
            <a:endParaRPr lang="en-US" sz="2400" b="1" i="1" cap="none" dirty="0">
              <a:latin typeface="Garamond" panose="02020404030301010803" pitchFamily="18" charset="0"/>
            </a:endParaRPr>
          </a:p>
        </p:txBody>
      </p:sp>
    </p:spTree>
    <p:extLst>
      <p:ext uri="{BB962C8B-B14F-4D97-AF65-F5344CB8AC3E}">
        <p14:creationId xmlns:p14="http://schemas.microsoft.com/office/powerpoint/2010/main" val="62111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703E-EF3D-4449-A429-EE25723CFB0F}"/>
              </a:ext>
            </a:extLst>
          </p:cNvPr>
          <p:cNvSpPr>
            <a:spLocks noGrp="1"/>
          </p:cNvSpPr>
          <p:nvPr>
            <p:ph type="title"/>
          </p:nvPr>
        </p:nvSpPr>
        <p:spPr/>
        <p:txBody>
          <a:bodyPr/>
          <a:lstStyle/>
          <a:p>
            <a:r>
              <a:rPr lang="en-US" dirty="0"/>
              <a:t>Demographic context</a:t>
            </a:r>
          </a:p>
        </p:txBody>
      </p:sp>
      <p:sp>
        <p:nvSpPr>
          <p:cNvPr id="3" name="Content Placeholder 2">
            <a:extLst>
              <a:ext uri="{FF2B5EF4-FFF2-40B4-BE49-F238E27FC236}">
                <a16:creationId xmlns:a16="http://schemas.microsoft.com/office/drawing/2014/main" id="{EFADFCFA-D3BA-BA4F-B2F9-F1D959E99585}"/>
              </a:ext>
            </a:extLst>
          </p:cNvPr>
          <p:cNvSpPr>
            <a:spLocks noGrp="1"/>
          </p:cNvSpPr>
          <p:nvPr>
            <p:ph sz="quarter" idx="13"/>
          </p:nvPr>
        </p:nvSpPr>
        <p:spPr>
          <a:xfrm>
            <a:off x="914400" y="2021101"/>
            <a:ext cx="10363826" cy="4330271"/>
          </a:xfrm>
        </p:spPr>
        <p:txBody>
          <a:bodyPr>
            <a:normAutofit/>
          </a:bodyPr>
          <a:lstStyle/>
          <a:p>
            <a:r>
              <a:rPr lang="en-US" cap="none" dirty="0">
                <a:latin typeface="Garamond" panose="02020404030301010803" pitchFamily="18" charset="0"/>
              </a:rPr>
              <a:t>In 2016, immigrants reached a century-high record of almost 22% of Canada's total population at 7.7m </a:t>
            </a:r>
          </a:p>
          <a:p>
            <a:r>
              <a:rPr lang="en-US" cap="none" dirty="0">
                <a:latin typeface="Garamond" panose="02020404030301010803" pitchFamily="18" charset="0"/>
              </a:rPr>
              <a:t>By 2036, they could constitute 30% of all Canadians. </a:t>
            </a:r>
          </a:p>
          <a:p>
            <a:r>
              <a:rPr lang="en-US" cap="none" dirty="0">
                <a:latin typeface="Garamond" panose="02020404030301010803" pitchFamily="18" charset="0"/>
              </a:rPr>
              <a:t>Most recent immigrants come from Asia, the Middle East, and Africa. </a:t>
            </a:r>
          </a:p>
          <a:p>
            <a:r>
              <a:rPr lang="en-US" cap="none" dirty="0">
                <a:latin typeface="Garamond" panose="02020404030301010803" pitchFamily="18" charset="0"/>
              </a:rPr>
              <a:t>The population of African immigrants rose from 1.9% in 1970, to 13.4% in 2016, becoming the “second-most important source of new immigrants</a:t>
            </a:r>
            <a:r>
              <a:rPr lang="en-CA" cap="none" dirty="0">
                <a:latin typeface="Garamond" panose="02020404030301010803" pitchFamily="18" charset="0"/>
              </a:rPr>
              <a:t> </a:t>
            </a:r>
            <a:r>
              <a:rPr lang="en-US" cap="none" dirty="0">
                <a:latin typeface="Garamond" panose="02020404030301010803" pitchFamily="18" charset="0"/>
              </a:rPr>
              <a:t>statistics Canada</a:t>
            </a:r>
          </a:p>
          <a:p>
            <a:r>
              <a:rPr lang="en-CA" cap="none" dirty="0">
                <a:latin typeface="Garamond" panose="02020404030301010803" pitchFamily="18" charset="0"/>
              </a:rPr>
              <a:t>African immigrants live in Alberta, British Columbia, Ontario and Quebec and typically settle as families, with men as the principal applicants</a:t>
            </a:r>
          </a:p>
          <a:p>
            <a:r>
              <a:rPr lang="en-CA" cap="none" dirty="0">
                <a:latin typeface="Garamond" panose="02020404030301010803" pitchFamily="18" charset="0"/>
              </a:rPr>
              <a:t>given Alberta's robust economy, it remains the most popular destination for newcomers to Canada</a:t>
            </a:r>
            <a:endParaRPr lang="en-US" cap="none" dirty="0">
              <a:latin typeface="Garamond" panose="02020404030301010803" pitchFamily="18" charset="0"/>
            </a:endParaRPr>
          </a:p>
        </p:txBody>
      </p:sp>
    </p:spTree>
    <p:extLst>
      <p:ext uri="{BB962C8B-B14F-4D97-AF65-F5344CB8AC3E}">
        <p14:creationId xmlns:p14="http://schemas.microsoft.com/office/powerpoint/2010/main" val="48599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6FEE-66BD-B24B-A4F8-CF77F5FFADA3}"/>
              </a:ext>
            </a:extLst>
          </p:cNvPr>
          <p:cNvSpPr>
            <a:spLocks noGrp="1"/>
          </p:cNvSpPr>
          <p:nvPr>
            <p:ph type="title"/>
          </p:nvPr>
        </p:nvSpPr>
        <p:spPr/>
        <p:txBody>
          <a:bodyPr/>
          <a:lstStyle/>
          <a:p>
            <a:r>
              <a:rPr lang="en-US" dirty="0"/>
              <a:t>OBJECTIVES OF THE 3-YEAR STUDY</a:t>
            </a:r>
          </a:p>
        </p:txBody>
      </p:sp>
      <p:sp>
        <p:nvSpPr>
          <p:cNvPr id="3" name="Content Placeholder 2">
            <a:extLst>
              <a:ext uri="{FF2B5EF4-FFF2-40B4-BE49-F238E27FC236}">
                <a16:creationId xmlns:a16="http://schemas.microsoft.com/office/drawing/2014/main" id="{BCE6D2E6-E2EF-E047-AA32-6773624233C2}"/>
              </a:ext>
            </a:extLst>
          </p:cNvPr>
          <p:cNvSpPr>
            <a:spLocks noGrp="1"/>
          </p:cNvSpPr>
          <p:nvPr>
            <p:ph sz="quarter" idx="13"/>
          </p:nvPr>
        </p:nvSpPr>
        <p:spPr>
          <a:xfrm>
            <a:off x="913774" y="1989438"/>
            <a:ext cx="10363826" cy="3801761"/>
          </a:xfrm>
        </p:spPr>
        <p:txBody>
          <a:bodyPr>
            <a:normAutofit fontScale="85000" lnSpcReduction="20000"/>
          </a:bodyPr>
          <a:lstStyle/>
          <a:p>
            <a:pPr lvl="0" eaLnBrk="0" hangingPunct="0">
              <a:lnSpc>
                <a:spcPct val="110000"/>
              </a:lnSpc>
            </a:pPr>
            <a:r>
              <a:rPr lang="en-US" sz="2800" cap="none" dirty="0">
                <a:latin typeface="Garamond" panose="02020404030301010803" pitchFamily="18" charset="0"/>
              </a:rPr>
              <a:t>To better understand the gender-related challenges of African women and men and how these challenges may affect participants’ capacities to rebuild their lives in Canada in areas like social opportunities and networks, employment, parenting, and safety.</a:t>
            </a:r>
            <a:endParaRPr lang="en-CA" sz="2800" cap="none" dirty="0">
              <a:latin typeface="Garamond" panose="02020404030301010803" pitchFamily="18" charset="0"/>
            </a:endParaRPr>
          </a:p>
          <a:p>
            <a:pPr lvl="0" eaLnBrk="0" hangingPunct="0">
              <a:lnSpc>
                <a:spcPct val="110000"/>
              </a:lnSpc>
            </a:pPr>
            <a:r>
              <a:rPr lang="en-US" sz="2800" cap="none" dirty="0">
                <a:latin typeface="Garamond" panose="02020404030301010803" pitchFamily="18" charset="0"/>
              </a:rPr>
              <a:t>To develop a framework for practice for service providers, policymakers, and informal support channels within African immigrant communities (religious leaders, elders, and so on), based on the real lived experiences of immigrants and theoretical insights into gender-based immigrant concerns.</a:t>
            </a:r>
            <a:endParaRPr lang="en-CA" sz="2800" cap="none" dirty="0">
              <a:latin typeface="Garamond" panose="02020404030301010803" pitchFamily="18" charset="0"/>
            </a:endParaRPr>
          </a:p>
          <a:p>
            <a:pPr lvl="0" eaLnBrk="0" hangingPunct="0">
              <a:lnSpc>
                <a:spcPct val="110000"/>
              </a:lnSpc>
            </a:pPr>
            <a:r>
              <a:rPr lang="en-US" sz="2800" cap="none" dirty="0">
                <a:latin typeface="Garamond" panose="02020404030301010803" pitchFamily="18" charset="0"/>
              </a:rPr>
              <a:t>To mobilize the research outcomes to a variety of stakeholders as consistent with par approaches.</a:t>
            </a:r>
            <a:endParaRPr lang="en-CA" sz="2800" cap="none" dirty="0">
              <a:latin typeface="Garamond" panose="02020404030301010803" pitchFamily="18" charset="0"/>
            </a:endParaRPr>
          </a:p>
          <a:p>
            <a:endParaRPr lang="en-US" dirty="0"/>
          </a:p>
        </p:txBody>
      </p:sp>
    </p:spTree>
    <p:extLst>
      <p:ext uri="{BB962C8B-B14F-4D97-AF65-F5344CB8AC3E}">
        <p14:creationId xmlns:p14="http://schemas.microsoft.com/office/powerpoint/2010/main" val="262991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FDFC5-7E82-6349-847E-C941F43DF0FA}"/>
              </a:ext>
            </a:extLst>
          </p:cNvPr>
          <p:cNvSpPr>
            <a:spLocks noGrp="1"/>
          </p:cNvSpPr>
          <p:nvPr>
            <p:ph type="title"/>
          </p:nvPr>
        </p:nvSpPr>
        <p:spPr/>
        <p:txBody>
          <a:bodyPr>
            <a:normAutofit/>
          </a:bodyPr>
          <a:lstStyle/>
          <a:p>
            <a:r>
              <a:rPr lang="en-US" sz="2800" b="1" dirty="0">
                <a:latin typeface="Garamond" panose="02020404030301010803" pitchFamily="18" charset="0"/>
              </a:rPr>
              <a:t>What makes our study unique – gender relati0ns</a:t>
            </a:r>
          </a:p>
        </p:txBody>
      </p:sp>
      <p:sp>
        <p:nvSpPr>
          <p:cNvPr id="3" name="Content Placeholder 2">
            <a:extLst>
              <a:ext uri="{FF2B5EF4-FFF2-40B4-BE49-F238E27FC236}">
                <a16:creationId xmlns:a16="http://schemas.microsoft.com/office/drawing/2014/main" id="{0D65795B-5F7B-8B4F-A147-658E1BD5E0FB}"/>
              </a:ext>
            </a:extLst>
          </p:cNvPr>
          <p:cNvSpPr>
            <a:spLocks noGrp="1"/>
          </p:cNvSpPr>
          <p:nvPr>
            <p:ph sz="quarter" idx="13"/>
          </p:nvPr>
        </p:nvSpPr>
        <p:spPr/>
        <p:txBody>
          <a:bodyPr>
            <a:normAutofit fontScale="77500" lnSpcReduction="20000"/>
          </a:bodyPr>
          <a:lstStyle/>
          <a:p>
            <a:pPr>
              <a:lnSpc>
                <a:spcPct val="110000"/>
              </a:lnSpc>
            </a:pPr>
            <a:r>
              <a:rPr lang="en-US" sz="2800" cap="none" dirty="0">
                <a:latin typeface="Garamond" panose="02020404030301010803" pitchFamily="18" charset="0"/>
              </a:rPr>
              <a:t>The study of gender relations captures the various ways men and women interact in a particular social setting, particularly the rules and roles that govern these interactions…. </a:t>
            </a:r>
          </a:p>
          <a:p>
            <a:pPr>
              <a:lnSpc>
                <a:spcPct val="110000"/>
              </a:lnSpc>
            </a:pPr>
            <a:r>
              <a:rPr lang="en-US" sz="2800" cap="none" dirty="0">
                <a:latin typeface="Garamond" panose="02020404030301010803" pitchFamily="18" charset="0"/>
              </a:rPr>
              <a:t>Gender relations are ever in flux and respond to trends, challenges, and pressures that rupture taken-for-granted situations, such as migration</a:t>
            </a:r>
          </a:p>
          <a:p>
            <a:pPr>
              <a:lnSpc>
                <a:spcPct val="110000"/>
              </a:lnSpc>
            </a:pPr>
            <a:r>
              <a:rPr lang="en-US" sz="2800" cap="none" dirty="0">
                <a:latin typeface="Garamond" panose="02020404030301010803" pitchFamily="18" charset="0"/>
              </a:rPr>
              <a:t>Migration is indeed a gendered process as the timing, destination, and logistics are often made in the private sphere of the family where women may be subordinate to men</a:t>
            </a:r>
          </a:p>
          <a:p>
            <a:pPr>
              <a:lnSpc>
                <a:spcPct val="110000"/>
              </a:lnSpc>
            </a:pPr>
            <a:r>
              <a:rPr lang="en-US" sz="2800" cap="none" dirty="0">
                <a:latin typeface="Garamond" panose="02020404030301010803" pitchFamily="18" charset="0"/>
              </a:rPr>
              <a:t>Both culturally held views and existing services must respond to the demands of integration</a:t>
            </a:r>
          </a:p>
          <a:p>
            <a:endParaRPr lang="en-US" dirty="0"/>
          </a:p>
        </p:txBody>
      </p:sp>
    </p:spTree>
    <p:extLst>
      <p:ext uri="{BB962C8B-B14F-4D97-AF65-F5344CB8AC3E}">
        <p14:creationId xmlns:p14="http://schemas.microsoft.com/office/powerpoint/2010/main" val="110159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46BA-5D98-F048-99DB-D67AA8624061}"/>
              </a:ext>
            </a:extLst>
          </p:cNvPr>
          <p:cNvSpPr>
            <a:spLocks noGrp="1"/>
          </p:cNvSpPr>
          <p:nvPr>
            <p:ph type="title"/>
          </p:nvPr>
        </p:nvSpPr>
        <p:spPr>
          <a:xfrm>
            <a:off x="1062056" y="-26869"/>
            <a:ext cx="10364451" cy="1596177"/>
          </a:xfrm>
        </p:spPr>
        <p:txBody>
          <a:bodyPr>
            <a:normAutofit/>
          </a:bodyPr>
          <a:lstStyle/>
          <a:p>
            <a:r>
              <a:rPr lang="en-US" sz="2800" b="1" dirty="0">
                <a:latin typeface="Garamond" panose="02020404030301010803" pitchFamily="18" charset="0"/>
              </a:rPr>
              <a:t>Theoretical framework: MIGRATION-DEVELOPMENT NEXUS DISCOURSE</a:t>
            </a:r>
          </a:p>
        </p:txBody>
      </p:sp>
      <p:sp>
        <p:nvSpPr>
          <p:cNvPr id="3" name="Content Placeholder 2">
            <a:extLst>
              <a:ext uri="{FF2B5EF4-FFF2-40B4-BE49-F238E27FC236}">
                <a16:creationId xmlns:a16="http://schemas.microsoft.com/office/drawing/2014/main" id="{E774CB05-F26F-8E42-879C-3AA3E8FB49BE}"/>
              </a:ext>
            </a:extLst>
          </p:cNvPr>
          <p:cNvSpPr>
            <a:spLocks noGrp="1"/>
          </p:cNvSpPr>
          <p:nvPr>
            <p:ph sz="quarter" idx="13"/>
          </p:nvPr>
        </p:nvSpPr>
        <p:spPr>
          <a:xfrm>
            <a:off x="913774" y="1569308"/>
            <a:ext cx="10363826" cy="6104238"/>
          </a:xfrm>
        </p:spPr>
        <p:txBody>
          <a:bodyPr>
            <a:noAutofit/>
          </a:bodyPr>
          <a:lstStyle/>
          <a:p>
            <a:r>
              <a:rPr lang="en-CA" sz="2800" cap="none" dirty="0">
                <a:latin typeface="Garamond" panose="02020404030301010803" pitchFamily="18" charset="0"/>
              </a:rPr>
              <a:t>Migration development nexus (MDN), which argues that there is a critical mass of immigrants who are well positioned to give back to their homelands mainly by way of material resources and professional skills, undermines an older discourse which asserts that international migration amounts to a ‘brain drain’ that robs the developing regions of much needed human resources. Based on a survey of African immigrants in Alberta, Canada, this paper argues that both debates have not fully considered immigrants’ transition and integration into their host societies, particularly gender relations, as crucial factors that mediate their capacity to become full functioning citizens. </a:t>
            </a:r>
            <a:endParaRPr lang="en-US" sz="2800" cap="none" dirty="0">
              <a:latin typeface="Garamond" panose="02020404030301010803" pitchFamily="18" charset="0"/>
            </a:endParaRPr>
          </a:p>
        </p:txBody>
      </p:sp>
    </p:spTree>
    <p:extLst>
      <p:ext uri="{BB962C8B-B14F-4D97-AF65-F5344CB8AC3E}">
        <p14:creationId xmlns:p14="http://schemas.microsoft.com/office/powerpoint/2010/main" val="117624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758" y="191817"/>
            <a:ext cx="9672484" cy="648929"/>
          </a:xfrm>
        </p:spPr>
        <p:txBody>
          <a:bodyPr>
            <a:noAutofit/>
          </a:bodyPr>
          <a:lstStyle/>
          <a:p>
            <a:r>
              <a:rPr lang="en-US" sz="2400" b="1" cap="none" dirty="0">
                <a:latin typeface="Garamond" charset="0"/>
                <a:ea typeface="Garamond" charset="0"/>
                <a:cs typeface="Garamond" charset="0"/>
              </a:rPr>
              <a:t>COUNTRY OF ORIGIN</a:t>
            </a:r>
            <a:br>
              <a:rPr lang="en-CA" sz="2400" cap="none" dirty="0">
                <a:latin typeface="Garamond" charset="0"/>
                <a:ea typeface="Garamond" charset="0"/>
                <a:cs typeface="Garamond" charset="0"/>
              </a:rPr>
            </a:br>
            <a:endParaRPr lang="en-CA" sz="2400" cap="none" dirty="0">
              <a:latin typeface="Garamond" charset="0"/>
              <a:ea typeface="Garamond" charset="0"/>
              <a:cs typeface="Garamond"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188341549"/>
              </p:ext>
            </p:extLst>
          </p:nvPr>
        </p:nvGraphicFramePr>
        <p:xfrm>
          <a:off x="1514901" y="641445"/>
          <a:ext cx="8188657" cy="6019372"/>
        </p:xfrm>
        <a:graphic>
          <a:graphicData uri="http://schemas.openxmlformats.org/drawingml/2006/table">
            <a:tbl>
              <a:tblPr firstRow="1" firstCol="1" bandRow="1">
                <a:tableStyleId>{5C22544A-7EE6-4342-B048-85BDC9FD1C3A}</a:tableStyleId>
              </a:tblPr>
              <a:tblGrid>
                <a:gridCol w="3345326">
                  <a:extLst>
                    <a:ext uri="{9D8B030D-6E8A-4147-A177-3AD203B41FA5}">
                      <a16:colId xmlns:a16="http://schemas.microsoft.com/office/drawing/2014/main" val="20000"/>
                    </a:ext>
                  </a:extLst>
                </a:gridCol>
                <a:gridCol w="1833883">
                  <a:extLst>
                    <a:ext uri="{9D8B030D-6E8A-4147-A177-3AD203B41FA5}">
                      <a16:colId xmlns:a16="http://schemas.microsoft.com/office/drawing/2014/main" val="20001"/>
                    </a:ext>
                  </a:extLst>
                </a:gridCol>
                <a:gridCol w="3009448">
                  <a:extLst>
                    <a:ext uri="{9D8B030D-6E8A-4147-A177-3AD203B41FA5}">
                      <a16:colId xmlns:a16="http://schemas.microsoft.com/office/drawing/2014/main" val="20002"/>
                    </a:ext>
                  </a:extLst>
                </a:gridCol>
              </a:tblGrid>
              <a:tr h="245659">
                <a:tc>
                  <a:txBody>
                    <a:bodyPr/>
                    <a:lstStyle/>
                    <a:p>
                      <a:pPr algn="ctr">
                        <a:spcAft>
                          <a:spcPts val="0"/>
                        </a:spcAft>
                      </a:pPr>
                      <a:r>
                        <a:rPr lang="en-US" sz="1600" dirty="0">
                          <a:solidFill>
                            <a:srgbClr val="FF0000"/>
                          </a:solidFill>
                          <a:effectLst/>
                        </a:rPr>
                        <a:t>Country of Birth</a:t>
                      </a:r>
                      <a:endParaRPr lang="en-US" sz="1600" dirty="0">
                        <a:solidFill>
                          <a:srgbClr val="FF0000"/>
                        </a:solidFill>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solidFill>
                            <a:srgbClr val="FF0000"/>
                          </a:solidFill>
                          <a:effectLst/>
                        </a:rPr>
                        <a:t>N</a:t>
                      </a:r>
                      <a:endParaRPr lang="en-US" sz="1600" dirty="0">
                        <a:solidFill>
                          <a:srgbClr val="FF0000"/>
                        </a:solidFill>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solidFill>
                            <a:srgbClr val="FF0000"/>
                          </a:solidFill>
                          <a:effectLst/>
                        </a:rPr>
                        <a:t>%</a:t>
                      </a:r>
                      <a:endParaRPr lang="en-US" sz="1600" dirty="0">
                        <a:solidFill>
                          <a:srgbClr val="FF0000"/>
                        </a:solidFill>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0"/>
                  </a:ext>
                </a:extLst>
              </a:tr>
              <a:tr h="251031">
                <a:tc>
                  <a:txBody>
                    <a:bodyPr/>
                    <a:lstStyle/>
                    <a:p>
                      <a:pPr>
                        <a:spcAft>
                          <a:spcPts val="0"/>
                        </a:spcAft>
                      </a:pPr>
                      <a:r>
                        <a:rPr lang="en-US" sz="1600" dirty="0">
                          <a:effectLst/>
                        </a:rPr>
                        <a:t>BOTSWANA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1"/>
                  </a:ext>
                </a:extLst>
              </a:tr>
              <a:tr h="251031">
                <a:tc>
                  <a:txBody>
                    <a:bodyPr/>
                    <a:lstStyle/>
                    <a:p>
                      <a:pPr>
                        <a:spcAft>
                          <a:spcPts val="0"/>
                        </a:spcAft>
                      </a:pPr>
                      <a:r>
                        <a:rPr lang="en-US" sz="1600" dirty="0">
                          <a:effectLst/>
                        </a:rPr>
                        <a:t>Burundi</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2"/>
                  </a:ext>
                </a:extLst>
              </a:tr>
              <a:tr h="251031">
                <a:tc>
                  <a:txBody>
                    <a:bodyPr/>
                    <a:lstStyle/>
                    <a:p>
                      <a:pPr>
                        <a:spcAft>
                          <a:spcPts val="0"/>
                        </a:spcAft>
                      </a:pPr>
                      <a:r>
                        <a:rPr lang="en-US" sz="1600" dirty="0">
                          <a:effectLst/>
                        </a:rPr>
                        <a:t>Cameroon</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53</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12.3</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3"/>
                  </a:ext>
                </a:extLst>
              </a:tr>
              <a:tr h="251031">
                <a:tc>
                  <a:txBody>
                    <a:bodyPr/>
                    <a:lstStyle/>
                    <a:p>
                      <a:pPr>
                        <a:spcAft>
                          <a:spcPts val="0"/>
                        </a:spcAft>
                      </a:pPr>
                      <a:r>
                        <a:rPr lang="en-US" sz="1600" dirty="0" err="1">
                          <a:effectLst/>
                        </a:rPr>
                        <a:t>Dr</a:t>
                      </a:r>
                      <a:r>
                        <a:rPr lang="en-US" sz="1600" dirty="0">
                          <a:effectLst/>
                        </a:rPr>
                        <a:t> Congo</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2.6</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4"/>
                  </a:ext>
                </a:extLst>
              </a:tr>
              <a:tr h="251031">
                <a:tc>
                  <a:txBody>
                    <a:bodyPr/>
                    <a:lstStyle/>
                    <a:p>
                      <a:pPr>
                        <a:spcAft>
                          <a:spcPts val="0"/>
                        </a:spcAft>
                      </a:pPr>
                      <a:r>
                        <a:rPr lang="en-US" sz="1600" dirty="0">
                          <a:effectLst/>
                        </a:rPr>
                        <a:t>Egypt</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5"/>
                  </a:ext>
                </a:extLst>
              </a:tr>
              <a:tr h="251031">
                <a:tc>
                  <a:txBody>
                    <a:bodyPr/>
                    <a:lstStyle/>
                    <a:p>
                      <a:pPr>
                        <a:spcAft>
                          <a:spcPts val="0"/>
                        </a:spcAft>
                      </a:pPr>
                      <a:r>
                        <a:rPr lang="en-US" sz="1600" dirty="0">
                          <a:effectLst/>
                        </a:rPr>
                        <a:t>Eritrea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6"/>
                  </a:ext>
                </a:extLst>
              </a:tr>
              <a:tr h="251031">
                <a:tc>
                  <a:txBody>
                    <a:bodyPr/>
                    <a:lstStyle/>
                    <a:p>
                      <a:pPr>
                        <a:spcAft>
                          <a:spcPts val="0"/>
                        </a:spcAft>
                      </a:pPr>
                      <a:r>
                        <a:rPr lang="en-US" sz="1600" dirty="0">
                          <a:effectLst/>
                        </a:rPr>
                        <a:t>Ethiopia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3.4</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7"/>
                  </a:ext>
                </a:extLst>
              </a:tr>
              <a:tr h="251031">
                <a:tc>
                  <a:txBody>
                    <a:bodyPr/>
                    <a:lstStyle/>
                    <a:p>
                      <a:pPr>
                        <a:spcAft>
                          <a:spcPts val="0"/>
                        </a:spcAft>
                      </a:pPr>
                      <a:r>
                        <a:rPr lang="en-US" sz="1600" dirty="0">
                          <a:effectLst/>
                        </a:rPr>
                        <a:t>Ghana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24</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5.6</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8"/>
                  </a:ext>
                </a:extLst>
              </a:tr>
              <a:tr h="251031">
                <a:tc>
                  <a:txBody>
                    <a:bodyPr/>
                    <a:lstStyle/>
                    <a:p>
                      <a:pPr>
                        <a:spcAft>
                          <a:spcPts val="0"/>
                        </a:spcAft>
                      </a:pPr>
                      <a:r>
                        <a:rPr lang="en-US" sz="1600" dirty="0">
                          <a:effectLst/>
                        </a:rPr>
                        <a:t>Kenya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6</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1.4</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09"/>
                  </a:ext>
                </a:extLst>
              </a:tr>
              <a:tr h="251031">
                <a:tc>
                  <a:txBody>
                    <a:bodyPr/>
                    <a:lstStyle/>
                    <a:p>
                      <a:pPr>
                        <a:spcAft>
                          <a:spcPts val="0"/>
                        </a:spcAft>
                      </a:pPr>
                      <a:r>
                        <a:rPr lang="en-US" sz="1600" dirty="0">
                          <a:effectLst/>
                        </a:rPr>
                        <a:t>Liberia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0"/>
                  </a:ext>
                </a:extLst>
              </a:tr>
              <a:tr h="251031">
                <a:tc>
                  <a:txBody>
                    <a:bodyPr/>
                    <a:lstStyle/>
                    <a:p>
                      <a:pPr>
                        <a:spcAft>
                          <a:spcPts val="0"/>
                        </a:spcAft>
                      </a:pPr>
                      <a:r>
                        <a:rPr lang="en-US" sz="1600" dirty="0">
                          <a:effectLst/>
                        </a:rPr>
                        <a:t>Malawi</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3</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0.7</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1"/>
                  </a:ext>
                </a:extLst>
              </a:tr>
              <a:tr h="251031">
                <a:tc>
                  <a:txBody>
                    <a:bodyPr/>
                    <a:lstStyle/>
                    <a:p>
                      <a:pPr>
                        <a:spcAft>
                          <a:spcPts val="0"/>
                        </a:spcAft>
                      </a:pPr>
                      <a:r>
                        <a:rPr lang="en-US" sz="1600" dirty="0">
                          <a:effectLst/>
                        </a:rPr>
                        <a:t>Nigeria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195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45.3</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2"/>
                  </a:ext>
                </a:extLst>
              </a:tr>
              <a:tr h="251031">
                <a:tc>
                  <a:txBody>
                    <a:bodyPr/>
                    <a:lstStyle/>
                    <a:p>
                      <a:pPr>
                        <a:spcAft>
                          <a:spcPts val="0"/>
                        </a:spcAft>
                      </a:pPr>
                      <a:r>
                        <a:rPr lang="en-US" sz="1600" dirty="0">
                          <a:effectLst/>
                        </a:rPr>
                        <a:t>Rwanda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4</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0.9</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3"/>
                  </a:ext>
                </a:extLst>
              </a:tr>
              <a:tr h="251031">
                <a:tc>
                  <a:txBody>
                    <a:bodyPr/>
                    <a:lstStyle/>
                    <a:p>
                      <a:pPr>
                        <a:spcAft>
                          <a:spcPts val="0"/>
                        </a:spcAft>
                      </a:pPr>
                      <a:r>
                        <a:rPr lang="en-US" sz="1600" dirty="0">
                          <a:effectLst/>
                        </a:rPr>
                        <a:t>Senegal</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4"/>
                  </a:ext>
                </a:extLst>
              </a:tr>
              <a:tr h="251031">
                <a:tc>
                  <a:txBody>
                    <a:bodyPr/>
                    <a:lstStyle/>
                    <a:p>
                      <a:pPr>
                        <a:spcAft>
                          <a:spcPts val="0"/>
                        </a:spcAft>
                      </a:pPr>
                      <a:r>
                        <a:rPr lang="en-US" sz="1600" dirty="0">
                          <a:effectLst/>
                        </a:rPr>
                        <a:t>Sierra Leone</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6</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1.3</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5"/>
                  </a:ext>
                </a:extLst>
              </a:tr>
              <a:tr h="251031">
                <a:tc>
                  <a:txBody>
                    <a:bodyPr/>
                    <a:lstStyle/>
                    <a:p>
                      <a:pPr>
                        <a:spcAft>
                          <a:spcPts val="0"/>
                        </a:spcAft>
                      </a:pPr>
                      <a:r>
                        <a:rPr lang="en-US" sz="1600" dirty="0">
                          <a:effectLst/>
                        </a:rPr>
                        <a:t>Somalia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6</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1.4</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6"/>
                  </a:ext>
                </a:extLst>
              </a:tr>
              <a:tr h="251031">
                <a:tc>
                  <a:txBody>
                    <a:bodyPr/>
                    <a:lstStyle/>
                    <a:p>
                      <a:pPr>
                        <a:spcAft>
                          <a:spcPts val="0"/>
                        </a:spcAft>
                      </a:pPr>
                      <a:r>
                        <a:rPr lang="en-US" sz="1600" dirty="0">
                          <a:effectLst/>
                        </a:rPr>
                        <a:t>South Africa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7"/>
                  </a:ext>
                </a:extLst>
              </a:tr>
              <a:tr h="251031">
                <a:tc>
                  <a:txBody>
                    <a:bodyPr/>
                    <a:lstStyle/>
                    <a:p>
                      <a:pPr>
                        <a:spcAft>
                          <a:spcPts val="0"/>
                        </a:spcAft>
                      </a:pPr>
                      <a:r>
                        <a:rPr lang="en-US" sz="1600" dirty="0">
                          <a:effectLst/>
                        </a:rPr>
                        <a:t>South Sudan</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39</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9.1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8"/>
                  </a:ext>
                </a:extLst>
              </a:tr>
              <a:tr h="251031">
                <a:tc>
                  <a:txBody>
                    <a:bodyPr/>
                    <a:lstStyle/>
                    <a:p>
                      <a:pPr>
                        <a:spcAft>
                          <a:spcPts val="0"/>
                        </a:spcAft>
                      </a:pPr>
                      <a:r>
                        <a:rPr lang="en-US" sz="1600" dirty="0">
                          <a:effectLst/>
                        </a:rPr>
                        <a:t>Sudan</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28</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6.5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19"/>
                  </a:ext>
                </a:extLst>
              </a:tr>
              <a:tr h="251031">
                <a:tc>
                  <a:txBody>
                    <a:bodyPr/>
                    <a:lstStyle/>
                    <a:p>
                      <a:pPr>
                        <a:spcAft>
                          <a:spcPts val="0"/>
                        </a:spcAft>
                      </a:pPr>
                      <a:r>
                        <a:rPr lang="en-US" sz="1600" dirty="0">
                          <a:effectLst/>
                        </a:rPr>
                        <a:t>Uganda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3.5</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20"/>
                  </a:ext>
                </a:extLst>
              </a:tr>
              <a:tr h="251031">
                <a:tc>
                  <a:txBody>
                    <a:bodyPr/>
                    <a:lstStyle/>
                    <a:p>
                      <a:pPr>
                        <a:spcAft>
                          <a:spcPts val="0"/>
                        </a:spcAft>
                      </a:pPr>
                      <a:r>
                        <a:rPr lang="en-US" sz="1600" dirty="0">
                          <a:effectLst/>
                        </a:rPr>
                        <a:t>Zambia</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0.2</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21"/>
                  </a:ext>
                </a:extLst>
              </a:tr>
              <a:tr h="251031">
                <a:tc>
                  <a:txBody>
                    <a:bodyPr/>
                    <a:lstStyle/>
                    <a:p>
                      <a:pPr>
                        <a:spcAft>
                          <a:spcPts val="0"/>
                        </a:spcAft>
                      </a:pPr>
                      <a:r>
                        <a:rPr lang="en-US" sz="1600" dirty="0">
                          <a:effectLst/>
                        </a:rPr>
                        <a:t>Zimbabwe</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11</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dirty="0">
                          <a:effectLst/>
                        </a:rPr>
                        <a:t>2.6</a:t>
                      </a:r>
                      <a:endParaRPr lang="en-US" sz="1600"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22"/>
                  </a:ext>
                </a:extLst>
              </a:tr>
              <a:tr h="251031">
                <a:tc>
                  <a:txBody>
                    <a:bodyPr/>
                    <a:lstStyle/>
                    <a:p>
                      <a:pPr algn="r">
                        <a:spcAft>
                          <a:spcPts val="0"/>
                        </a:spcAft>
                      </a:pPr>
                      <a:r>
                        <a:rPr lang="en-US" sz="1600" dirty="0">
                          <a:solidFill>
                            <a:schemeClr val="tx1">
                              <a:lumMod val="95000"/>
                              <a:lumOff val="5000"/>
                            </a:schemeClr>
                          </a:solidFill>
                          <a:effectLst/>
                        </a:rPr>
                        <a:t>Total</a:t>
                      </a:r>
                      <a:endParaRPr lang="en-US" sz="1600" dirty="0">
                        <a:solidFill>
                          <a:schemeClr val="tx1">
                            <a:lumMod val="95000"/>
                            <a:lumOff val="5000"/>
                          </a:schemeClr>
                        </a:solidFill>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b="1" dirty="0">
                          <a:effectLst/>
                        </a:rPr>
                        <a:t>430</a:t>
                      </a:r>
                      <a:endParaRPr lang="en-US" sz="1600" b="1" dirty="0">
                        <a:effectLst/>
                        <a:latin typeface="Arial" charset="0"/>
                        <a:ea typeface="ＭＳ 明朝" charset="-128"/>
                        <a:cs typeface="Times New Roman" charset="0"/>
                      </a:endParaRPr>
                    </a:p>
                  </a:txBody>
                  <a:tcPr marL="65708" marR="65708" marT="0" marB="0" anchor="b">
                    <a:solidFill>
                      <a:srgbClr val="00B0F0">
                        <a:alpha val="99000"/>
                      </a:srgbClr>
                    </a:solidFill>
                  </a:tcPr>
                </a:tc>
                <a:tc>
                  <a:txBody>
                    <a:bodyPr/>
                    <a:lstStyle/>
                    <a:p>
                      <a:pPr algn="ctr">
                        <a:spcAft>
                          <a:spcPts val="0"/>
                        </a:spcAft>
                      </a:pPr>
                      <a:r>
                        <a:rPr lang="en-US" sz="1600" b="1" dirty="0">
                          <a:effectLst/>
                        </a:rPr>
                        <a:t>100</a:t>
                      </a:r>
                      <a:endParaRPr lang="en-US" sz="1600" b="1" dirty="0">
                        <a:effectLst/>
                        <a:latin typeface="Arial" charset="0"/>
                        <a:ea typeface="ＭＳ 明朝" charset="-128"/>
                        <a:cs typeface="Times New Roman" charset="0"/>
                      </a:endParaRPr>
                    </a:p>
                  </a:txBody>
                  <a:tcPr marL="65708" marR="65708" marT="0" marB="0" anchor="b">
                    <a:solidFill>
                      <a:srgbClr val="00B0F0">
                        <a:alpha val="99000"/>
                      </a:srgbClr>
                    </a:solidFill>
                  </a:tcPr>
                </a:tc>
                <a:extLst>
                  <a:ext uri="{0D108BD9-81ED-4DB2-BD59-A6C34878D82A}">
                    <a16:rowId xmlns:a16="http://schemas.microsoft.com/office/drawing/2014/main" val="10023"/>
                  </a:ext>
                </a:extLst>
              </a:tr>
            </a:tbl>
          </a:graphicData>
        </a:graphic>
      </p:graphicFrame>
      <p:cxnSp>
        <p:nvCxnSpPr>
          <p:cNvPr id="8" name="Straight Connector 7">
            <a:extLst>
              <a:ext uri="{FF2B5EF4-FFF2-40B4-BE49-F238E27FC236}">
                <a16:creationId xmlns:a16="http://schemas.microsoft.com/office/drawing/2014/main" id="{F6F757B7-72F9-4E1C-AA91-ABA65A4D3A6B}"/>
              </a:ext>
            </a:extLst>
          </p:cNvPr>
          <p:cNvCxnSpPr>
            <a:cxnSpLocks/>
          </p:cNvCxnSpPr>
          <p:nvPr/>
        </p:nvCxnSpPr>
        <p:spPr>
          <a:xfrm flipH="1">
            <a:off x="1404957" y="906064"/>
            <a:ext cx="8516965" cy="0"/>
          </a:xfrm>
          <a:prstGeom prst="line">
            <a:avLst/>
          </a:prstGeom>
          <a:ln w="57150"/>
          <a:effectLst>
            <a:outerShdw blurRad="50800" dist="38100" dir="5400000" algn="t" rotWithShape="0">
              <a:prstClr val="black">
                <a:alpha val="40000"/>
              </a:prstClr>
            </a:outerShdw>
          </a:effectLst>
        </p:spPr>
        <p:style>
          <a:lnRef idx="3">
            <a:schemeClr val="dk1"/>
          </a:lnRef>
          <a:fillRef idx="0">
            <a:schemeClr val="dk1"/>
          </a:fillRef>
          <a:effectRef idx="2">
            <a:schemeClr val="dk1"/>
          </a:effectRef>
          <a:fontRef idx="minor">
            <a:schemeClr val="tx1"/>
          </a:fontRef>
        </p:style>
      </p:cxnSp>
      <p:grpSp>
        <p:nvGrpSpPr>
          <p:cNvPr id="11" name="Group 10">
            <a:extLst>
              <a:ext uri="{FF2B5EF4-FFF2-40B4-BE49-F238E27FC236}">
                <a16:creationId xmlns:a16="http://schemas.microsoft.com/office/drawing/2014/main" id="{7F141584-551E-42E5-B80A-F877D8B5306D}"/>
              </a:ext>
            </a:extLst>
          </p:cNvPr>
          <p:cNvGrpSpPr/>
          <p:nvPr/>
        </p:nvGrpSpPr>
        <p:grpSpPr>
          <a:xfrm>
            <a:off x="1473950" y="641445"/>
            <a:ext cx="8188657" cy="6024738"/>
            <a:chOff x="1514901" y="641445"/>
            <a:chExt cx="8188657" cy="6024738"/>
          </a:xfrm>
        </p:grpSpPr>
        <p:cxnSp>
          <p:nvCxnSpPr>
            <p:cNvPr id="4" name="Straight Connector 3">
              <a:extLst>
                <a:ext uri="{FF2B5EF4-FFF2-40B4-BE49-F238E27FC236}">
                  <a16:creationId xmlns:a16="http://schemas.microsoft.com/office/drawing/2014/main" id="{5BBC2933-7053-4F61-AF2B-BF80A1B7243E}"/>
                </a:ext>
              </a:extLst>
            </p:cNvPr>
            <p:cNvCxnSpPr/>
            <p:nvPr/>
          </p:nvCxnSpPr>
          <p:spPr>
            <a:xfrm>
              <a:off x="4858603" y="655093"/>
              <a:ext cx="0" cy="6011090"/>
            </a:xfrm>
            <a:prstGeom prst="line">
              <a:avLst/>
            </a:prstGeom>
            <a:ln w="28575"/>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D409443B-C5A5-4B4E-A47B-3CB22A546D88}"/>
                </a:ext>
              </a:extLst>
            </p:cNvPr>
            <p:cNvCxnSpPr/>
            <p:nvPr/>
          </p:nvCxnSpPr>
          <p:spPr>
            <a:xfrm>
              <a:off x="6703326" y="641445"/>
              <a:ext cx="0" cy="6011090"/>
            </a:xfrm>
            <a:prstGeom prst="line">
              <a:avLst/>
            </a:prstGeom>
            <a:ln w="28575"/>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D1336B87-2114-4316-B7D2-1F5A94B185CB}"/>
                </a:ext>
              </a:extLst>
            </p:cNvPr>
            <p:cNvCxnSpPr/>
            <p:nvPr/>
          </p:nvCxnSpPr>
          <p:spPr>
            <a:xfrm>
              <a:off x="1514901" y="655093"/>
              <a:ext cx="0" cy="6011090"/>
            </a:xfrm>
            <a:prstGeom prst="line">
              <a:avLst/>
            </a:prstGeom>
            <a:ln w="5715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6130E82C-CE68-4A08-B845-3EF568AF4023}"/>
                </a:ext>
              </a:extLst>
            </p:cNvPr>
            <p:cNvCxnSpPr/>
            <p:nvPr/>
          </p:nvCxnSpPr>
          <p:spPr>
            <a:xfrm>
              <a:off x="9703558" y="641445"/>
              <a:ext cx="0" cy="6011090"/>
            </a:xfrm>
            <a:prstGeom prst="line">
              <a:avLst/>
            </a:prstGeom>
            <a:ln w="57150"/>
          </p:spPr>
          <p:style>
            <a:lnRef idx="3">
              <a:schemeClr val="dk1"/>
            </a:lnRef>
            <a:fillRef idx="0">
              <a:schemeClr val="dk1"/>
            </a:fillRef>
            <a:effectRef idx="2">
              <a:schemeClr val="dk1"/>
            </a:effectRef>
            <a:fontRef idx="minor">
              <a:schemeClr val="tx1"/>
            </a:fontRef>
          </p:style>
        </p:cxnSp>
      </p:grpSp>
      <p:sp>
        <p:nvSpPr>
          <p:cNvPr id="12" name="Rectangle 11">
            <a:extLst>
              <a:ext uri="{FF2B5EF4-FFF2-40B4-BE49-F238E27FC236}">
                <a16:creationId xmlns:a16="http://schemas.microsoft.com/office/drawing/2014/main" id="{0EA252C4-5370-4BD8-8AC7-52CCC631D655}"/>
              </a:ext>
            </a:extLst>
          </p:cNvPr>
          <p:cNvSpPr/>
          <p:nvPr/>
        </p:nvSpPr>
        <p:spPr>
          <a:xfrm>
            <a:off x="4885893" y="6400807"/>
            <a:ext cx="1790135" cy="24339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430</a:t>
            </a:r>
          </a:p>
        </p:txBody>
      </p:sp>
      <p:sp>
        <p:nvSpPr>
          <p:cNvPr id="13" name="Rectangle 12">
            <a:extLst>
              <a:ext uri="{FF2B5EF4-FFF2-40B4-BE49-F238E27FC236}">
                <a16:creationId xmlns:a16="http://schemas.microsoft.com/office/drawing/2014/main" id="{7B9BF875-FB0F-488E-B34F-0ACC56F22802}"/>
              </a:ext>
            </a:extLst>
          </p:cNvPr>
          <p:cNvSpPr/>
          <p:nvPr/>
        </p:nvSpPr>
        <p:spPr>
          <a:xfrm>
            <a:off x="6744266" y="6400807"/>
            <a:ext cx="2918341" cy="26001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100</a:t>
            </a:r>
          </a:p>
        </p:txBody>
      </p:sp>
    </p:spTree>
    <p:extLst>
      <p:ext uri="{BB962C8B-B14F-4D97-AF65-F5344CB8AC3E}">
        <p14:creationId xmlns:p14="http://schemas.microsoft.com/office/powerpoint/2010/main" val="171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11" y="772634"/>
            <a:ext cx="8028879" cy="1291934"/>
          </a:xfrm>
        </p:spPr>
        <p:txBody>
          <a:bodyPr>
            <a:normAutofit/>
          </a:bodyPr>
          <a:lstStyle/>
          <a:p>
            <a:r>
              <a:rPr lang="en-US" sz="2800" b="1" cap="none" dirty="0">
                <a:latin typeface="Garamond" charset="0"/>
                <a:ea typeface="Garamond" charset="0"/>
                <a:cs typeface="Garamond" charset="0"/>
              </a:rPr>
              <a:t>GENDER</a:t>
            </a:r>
            <a:r>
              <a:rPr lang="en-US" sz="2800" cap="none" dirty="0">
                <a:latin typeface="Garamond" charset="0"/>
                <a:ea typeface="Garamond" charset="0"/>
                <a:cs typeface="Garamond" charset="0"/>
              </a:rPr>
              <a:t> </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968694002"/>
              </p:ext>
            </p:extLst>
          </p:nvPr>
        </p:nvGraphicFramePr>
        <p:xfrm>
          <a:off x="1179870" y="1828798"/>
          <a:ext cx="10173930" cy="3952572"/>
        </p:xfrm>
        <a:graphic>
          <a:graphicData uri="http://schemas.openxmlformats.org/drawingml/2006/table">
            <a:tbl>
              <a:tblPr firstRow="1" firstCol="1" bandRow="1">
                <a:tableStyleId>{5C22544A-7EE6-4342-B048-85BDC9FD1C3A}</a:tableStyleId>
              </a:tblPr>
              <a:tblGrid>
                <a:gridCol w="3391310">
                  <a:extLst>
                    <a:ext uri="{9D8B030D-6E8A-4147-A177-3AD203B41FA5}">
                      <a16:colId xmlns:a16="http://schemas.microsoft.com/office/drawing/2014/main" val="20000"/>
                    </a:ext>
                  </a:extLst>
                </a:gridCol>
                <a:gridCol w="3391310">
                  <a:extLst>
                    <a:ext uri="{9D8B030D-6E8A-4147-A177-3AD203B41FA5}">
                      <a16:colId xmlns:a16="http://schemas.microsoft.com/office/drawing/2014/main" val="20001"/>
                    </a:ext>
                  </a:extLst>
                </a:gridCol>
                <a:gridCol w="3391310">
                  <a:extLst>
                    <a:ext uri="{9D8B030D-6E8A-4147-A177-3AD203B41FA5}">
                      <a16:colId xmlns:a16="http://schemas.microsoft.com/office/drawing/2014/main" val="20002"/>
                    </a:ext>
                  </a:extLst>
                </a:gridCol>
              </a:tblGrid>
              <a:tr h="988143">
                <a:tc>
                  <a:txBody>
                    <a:bodyPr/>
                    <a:lstStyle/>
                    <a:p>
                      <a:pPr algn="ctr">
                        <a:spcAft>
                          <a:spcPts val="0"/>
                        </a:spcAft>
                      </a:pPr>
                      <a:r>
                        <a:rPr lang="en-US" sz="2400" dirty="0">
                          <a:solidFill>
                            <a:srgbClr val="FF0000"/>
                          </a:solidFill>
                          <a:effectLst/>
                          <a:latin typeface="Garamond" charset="0"/>
                          <a:ea typeface="Garamond" charset="0"/>
                          <a:cs typeface="Garamond" charset="0"/>
                        </a:rPr>
                        <a:t>Gender</a:t>
                      </a:r>
                    </a:p>
                  </a:txBody>
                  <a:tcPr marL="47625" marR="47625" marT="47625" marB="47625" anchor="ctr">
                    <a:solidFill>
                      <a:srgbClr val="00B0F0"/>
                    </a:solidFill>
                  </a:tcPr>
                </a:tc>
                <a:tc>
                  <a:txBody>
                    <a:bodyPr/>
                    <a:lstStyle/>
                    <a:p>
                      <a:pPr algn="ctr">
                        <a:spcAft>
                          <a:spcPts val="0"/>
                        </a:spcAft>
                      </a:pPr>
                      <a:r>
                        <a:rPr lang="en-US" sz="2400" dirty="0">
                          <a:solidFill>
                            <a:srgbClr val="FF0000"/>
                          </a:solidFill>
                          <a:effectLst/>
                          <a:latin typeface="Garamond" charset="0"/>
                          <a:ea typeface="Garamond" charset="0"/>
                          <a:cs typeface="Garamond" charset="0"/>
                        </a:rPr>
                        <a:t>N</a:t>
                      </a:r>
                    </a:p>
                  </a:txBody>
                  <a:tcPr marL="47625" marR="47625" marT="47625" marB="47625" anchor="ctr">
                    <a:solidFill>
                      <a:srgbClr val="00B0F0"/>
                    </a:solidFill>
                  </a:tcPr>
                </a:tc>
                <a:tc>
                  <a:txBody>
                    <a:bodyPr/>
                    <a:lstStyle/>
                    <a:p>
                      <a:pPr algn="ctr">
                        <a:spcAft>
                          <a:spcPts val="0"/>
                        </a:spcAft>
                      </a:pPr>
                      <a:r>
                        <a:rPr lang="en-US" sz="2400" dirty="0">
                          <a:solidFill>
                            <a:srgbClr val="FF0000"/>
                          </a:solidFill>
                          <a:effectLst/>
                          <a:latin typeface="Garamond" charset="0"/>
                          <a:ea typeface="Garamond" charset="0"/>
                          <a:cs typeface="Garamond" charset="0"/>
                        </a:rPr>
                        <a:t>%</a:t>
                      </a:r>
                    </a:p>
                  </a:txBody>
                  <a:tcPr marL="47625" marR="47625" marT="47625" marB="47625" anchor="ctr">
                    <a:solidFill>
                      <a:srgbClr val="00B0F0"/>
                    </a:solidFill>
                  </a:tcPr>
                </a:tc>
                <a:extLst>
                  <a:ext uri="{0D108BD9-81ED-4DB2-BD59-A6C34878D82A}">
                    <a16:rowId xmlns:a16="http://schemas.microsoft.com/office/drawing/2014/main" val="10000"/>
                  </a:ext>
                </a:extLst>
              </a:tr>
              <a:tr h="988143">
                <a:tc>
                  <a:txBody>
                    <a:bodyPr/>
                    <a:lstStyle/>
                    <a:p>
                      <a:pPr>
                        <a:spcAft>
                          <a:spcPts val="0"/>
                        </a:spcAft>
                      </a:pPr>
                      <a:r>
                        <a:rPr lang="en-US" sz="2400" dirty="0">
                          <a:effectLst/>
                          <a:latin typeface="Garamond" charset="0"/>
                          <a:ea typeface="Garamond" charset="0"/>
                          <a:cs typeface="Garamond" charset="0"/>
                        </a:rPr>
                        <a:t>Male</a:t>
                      </a:r>
                    </a:p>
                  </a:txBody>
                  <a:tcPr marL="47625" marR="47625" marT="47625" marB="47625" anchor="ctr">
                    <a:solidFill>
                      <a:srgbClr val="00B0F0"/>
                    </a:solidFill>
                  </a:tcPr>
                </a:tc>
                <a:tc>
                  <a:txBody>
                    <a:bodyPr/>
                    <a:lstStyle/>
                    <a:p>
                      <a:pPr algn="ctr">
                        <a:spcAft>
                          <a:spcPts val="0"/>
                        </a:spcAft>
                      </a:pPr>
                      <a:r>
                        <a:rPr lang="en-US" sz="2400" dirty="0">
                          <a:effectLst/>
                          <a:latin typeface="Garamond" charset="0"/>
                          <a:ea typeface="Garamond" charset="0"/>
                          <a:cs typeface="Garamond" charset="0"/>
                        </a:rPr>
                        <a:t>219</a:t>
                      </a:r>
                    </a:p>
                  </a:txBody>
                  <a:tcPr marL="47625" marR="47625" marT="47625" marB="47625" anchor="ctr">
                    <a:solidFill>
                      <a:srgbClr val="00B0F0"/>
                    </a:solidFill>
                  </a:tcPr>
                </a:tc>
                <a:tc>
                  <a:txBody>
                    <a:bodyPr/>
                    <a:lstStyle/>
                    <a:p>
                      <a:pPr algn="ctr">
                        <a:spcAft>
                          <a:spcPts val="0"/>
                        </a:spcAft>
                      </a:pPr>
                      <a:r>
                        <a:rPr lang="en-US" sz="2400" dirty="0">
                          <a:effectLst/>
                          <a:latin typeface="Garamond" charset="0"/>
                          <a:ea typeface="Garamond" charset="0"/>
                          <a:cs typeface="Garamond" charset="0"/>
                        </a:rPr>
                        <a:t>50.5</a:t>
                      </a:r>
                    </a:p>
                  </a:txBody>
                  <a:tcPr marL="47625" marR="47625" marT="47625" marB="47625" anchor="ctr">
                    <a:solidFill>
                      <a:srgbClr val="00B0F0"/>
                    </a:solidFill>
                  </a:tcPr>
                </a:tc>
                <a:extLst>
                  <a:ext uri="{0D108BD9-81ED-4DB2-BD59-A6C34878D82A}">
                    <a16:rowId xmlns:a16="http://schemas.microsoft.com/office/drawing/2014/main" val="10001"/>
                  </a:ext>
                </a:extLst>
              </a:tr>
              <a:tr h="988143">
                <a:tc>
                  <a:txBody>
                    <a:bodyPr/>
                    <a:lstStyle/>
                    <a:p>
                      <a:pPr>
                        <a:spcAft>
                          <a:spcPts val="0"/>
                        </a:spcAft>
                      </a:pPr>
                      <a:r>
                        <a:rPr lang="en-US" sz="2400" dirty="0">
                          <a:effectLst/>
                          <a:latin typeface="Garamond" charset="0"/>
                          <a:ea typeface="Garamond" charset="0"/>
                          <a:cs typeface="Garamond" charset="0"/>
                        </a:rPr>
                        <a:t>Female</a:t>
                      </a:r>
                    </a:p>
                  </a:txBody>
                  <a:tcPr marL="47625" marR="47625" marT="47625" marB="47625" anchor="ctr">
                    <a:solidFill>
                      <a:srgbClr val="00B0F0"/>
                    </a:solidFill>
                  </a:tcPr>
                </a:tc>
                <a:tc>
                  <a:txBody>
                    <a:bodyPr/>
                    <a:lstStyle/>
                    <a:p>
                      <a:pPr algn="ctr">
                        <a:spcAft>
                          <a:spcPts val="0"/>
                        </a:spcAft>
                      </a:pPr>
                      <a:r>
                        <a:rPr lang="en-US" sz="2400" dirty="0">
                          <a:effectLst/>
                          <a:latin typeface="Garamond" charset="0"/>
                          <a:ea typeface="Garamond" charset="0"/>
                          <a:cs typeface="Garamond" charset="0"/>
                        </a:rPr>
                        <a:t>215</a:t>
                      </a:r>
                    </a:p>
                  </a:txBody>
                  <a:tcPr marL="47625" marR="47625" marT="47625" marB="47625" anchor="ctr">
                    <a:solidFill>
                      <a:srgbClr val="00B0F0"/>
                    </a:solidFill>
                  </a:tcPr>
                </a:tc>
                <a:tc>
                  <a:txBody>
                    <a:bodyPr/>
                    <a:lstStyle/>
                    <a:p>
                      <a:pPr algn="ctr">
                        <a:spcAft>
                          <a:spcPts val="0"/>
                        </a:spcAft>
                      </a:pPr>
                      <a:r>
                        <a:rPr lang="en-US" sz="2400" dirty="0">
                          <a:effectLst/>
                          <a:latin typeface="Garamond" charset="0"/>
                          <a:ea typeface="Garamond" charset="0"/>
                          <a:cs typeface="Garamond" charset="0"/>
                        </a:rPr>
                        <a:t>49.5</a:t>
                      </a:r>
                    </a:p>
                  </a:txBody>
                  <a:tcPr marL="47625" marR="47625" marT="47625" marB="47625" anchor="ctr">
                    <a:solidFill>
                      <a:srgbClr val="00B0F0"/>
                    </a:solidFill>
                  </a:tcPr>
                </a:tc>
                <a:extLst>
                  <a:ext uri="{0D108BD9-81ED-4DB2-BD59-A6C34878D82A}">
                    <a16:rowId xmlns:a16="http://schemas.microsoft.com/office/drawing/2014/main" val="10002"/>
                  </a:ext>
                </a:extLst>
              </a:tr>
              <a:tr h="988143">
                <a:tc>
                  <a:txBody>
                    <a:bodyPr/>
                    <a:lstStyle/>
                    <a:p>
                      <a:pPr algn="r">
                        <a:spcAft>
                          <a:spcPts val="0"/>
                        </a:spcAft>
                      </a:pPr>
                      <a:r>
                        <a:rPr lang="en-US" sz="2400" dirty="0">
                          <a:solidFill>
                            <a:schemeClr val="tx1"/>
                          </a:solidFill>
                          <a:effectLst/>
                          <a:latin typeface="Garamond" charset="0"/>
                          <a:ea typeface="Garamond" charset="0"/>
                          <a:cs typeface="Garamond" charset="0"/>
                        </a:rPr>
                        <a:t>Total</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 </a:t>
                      </a:r>
                    </a:p>
                  </a:txBody>
                  <a:tcPr marL="47625" marR="47625" marT="47625" marB="47625">
                    <a:solidFill>
                      <a:srgbClr val="00B0F0"/>
                    </a:solidFill>
                  </a:tcPr>
                </a:tc>
                <a:tc>
                  <a:txBody>
                    <a:bodyPr/>
                    <a:lstStyle/>
                    <a:p>
                      <a:pPr algn="ctr">
                        <a:spcAft>
                          <a:spcPts val="0"/>
                        </a:spcAft>
                      </a:pPr>
                      <a:r>
                        <a:rPr lang="en-US" sz="2400" dirty="0">
                          <a:effectLst/>
                          <a:latin typeface="Garamond" charset="0"/>
                          <a:ea typeface="Garamond" charset="0"/>
                          <a:cs typeface="Garamond" charset="0"/>
                        </a:rPr>
                        <a:t> </a:t>
                      </a:r>
                    </a:p>
                  </a:txBody>
                  <a:tcPr marL="47625" marR="47625" marT="47625" marB="47625">
                    <a:solidFill>
                      <a:srgbClr val="00B0F0"/>
                    </a:solidFill>
                  </a:tcPr>
                </a:tc>
                <a:extLst>
                  <a:ext uri="{0D108BD9-81ED-4DB2-BD59-A6C34878D82A}">
                    <a16:rowId xmlns:a16="http://schemas.microsoft.com/office/drawing/2014/main" val="10003"/>
                  </a:ext>
                </a:extLst>
              </a:tr>
            </a:tbl>
          </a:graphicData>
        </a:graphic>
      </p:graphicFrame>
      <p:sp>
        <p:nvSpPr>
          <p:cNvPr id="5" name="Rectangle 4">
            <a:extLst>
              <a:ext uri="{FF2B5EF4-FFF2-40B4-BE49-F238E27FC236}">
                <a16:creationId xmlns:a16="http://schemas.microsoft.com/office/drawing/2014/main" id="{1025C399-6F84-48D3-A74E-2105DA505570}"/>
              </a:ext>
            </a:extLst>
          </p:cNvPr>
          <p:cNvSpPr/>
          <p:nvPr/>
        </p:nvSpPr>
        <p:spPr>
          <a:xfrm>
            <a:off x="4640234" y="4913201"/>
            <a:ext cx="3261820" cy="73697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434</a:t>
            </a:r>
          </a:p>
        </p:txBody>
      </p:sp>
      <p:sp>
        <p:nvSpPr>
          <p:cNvPr id="6" name="Rectangle 5">
            <a:extLst>
              <a:ext uri="{FF2B5EF4-FFF2-40B4-BE49-F238E27FC236}">
                <a16:creationId xmlns:a16="http://schemas.microsoft.com/office/drawing/2014/main" id="{ED8C15E6-C2A8-41D7-98A3-DCAA8076B023}"/>
              </a:ext>
            </a:extLst>
          </p:cNvPr>
          <p:cNvSpPr/>
          <p:nvPr/>
        </p:nvSpPr>
        <p:spPr>
          <a:xfrm>
            <a:off x="8016405" y="4913201"/>
            <a:ext cx="3261820" cy="73697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100</a:t>
            </a:r>
          </a:p>
        </p:txBody>
      </p:sp>
      <p:cxnSp>
        <p:nvCxnSpPr>
          <p:cNvPr id="7" name="Straight Connector 6">
            <a:extLst>
              <a:ext uri="{FF2B5EF4-FFF2-40B4-BE49-F238E27FC236}">
                <a16:creationId xmlns:a16="http://schemas.microsoft.com/office/drawing/2014/main" id="{3DBB1A04-AFCF-49A2-9AC4-373DF55405D6}"/>
              </a:ext>
            </a:extLst>
          </p:cNvPr>
          <p:cNvCxnSpPr>
            <a:cxnSpLocks/>
          </p:cNvCxnSpPr>
          <p:nvPr/>
        </p:nvCxnSpPr>
        <p:spPr>
          <a:xfrm>
            <a:off x="1179870" y="1828798"/>
            <a:ext cx="0" cy="3952572"/>
          </a:xfrm>
          <a:prstGeom prst="line">
            <a:avLst/>
          </a:prstGeom>
          <a:ln w="57150"/>
        </p:spPr>
        <p:style>
          <a:lnRef idx="3">
            <a:schemeClr val="dk1"/>
          </a:lnRef>
          <a:fillRef idx="0">
            <a:schemeClr val="dk1"/>
          </a:fillRef>
          <a:effectRef idx="2">
            <a:schemeClr val="dk1"/>
          </a:effectRef>
          <a:fontRef idx="minor">
            <a:schemeClr val="tx1"/>
          </a:fontRef>
        </p:style>
      </p:cxnSp>
      <p:cxnSp>
        <p:nvCxnSpPr>
          <p:cNvPr id="10" name="Straight Connector 9">
            <a:extLst>
              <a:ext uri="{FF2B5EF4-FFF2-40B4-BE49-F238E27FC236}">
                <a16:creationId xmlns:a16="http://schemas.microsoft.com/office/drawing/2014/main" id="{70CE08C2-1F2E-483E-A80E-AA0A507822C9}"/>
              </a:ext>
            </a:extLst>
          </p:cNvPr>
          <p:cNvCxnSpPr>
            <a:cxnSpLocks/>
          </p:cNvCxnSpPr>
          <p:nvPr/>
        </p:nvCxnSpPr>
        <p:spPr>
          <a:xfrm>
            <a:off x="4566790" y="1828798"/>
            <a:ext cx="0" cy="3952572"/>
          </a:xfrm>
          <a:prstGeom prst="line">
            <a:avLst/>
          </a:prstGeom>
          <a:ln w="28575"/>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AB7DA2A3-911F-4310-BAFF-81E027362F35}"/>
              </a:ext>
            </a:extLst>
          </p:cNvPr>
          <p:cNvCxnSpPr>
            <a:cxnSpLocks/>
          </p:cNvCxnSpPr>
          <p:nvPr/>
        </p:nvCxnSpPr>
        <p:spPr>
          <a:xfrm>
            <a:off x="11325843" y="1828798"/>
            <a:ext cx="0" cy="3952572"/>
          </a:xfrm>
          <a:prstGeom prst="line">
            <a:avLst/>
          </a:prstGeom>
          <a:ln w="5715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F4ED55D0-97DF-4E31-AF5D-4C1B855500AD}"/>
              </a:ext>
            </a:extLst>
          </p:cNvPr>
          <p:cNvCxnSpPr>
            <a:cxnSpLocks/>
          </p:cNvCxnSpPr>
          <p:nvPr/>
        </p:nvCxnSpPr>
        <p:spPr>
          <a:xfrm>
            <a:off x="7970294" y="1828798"/>
            <a:ext cx="0" cy="3952572"/>
          </a:xfrm>
          <a:prstGeom prst="line">
            <a:avLst/>
          </a:prstGeom>
          <a:ln w="28575"/>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0973772E-8A5A-461E-9603-050823356FAF}"/>
              </a:ext>
            </a:extLst>
          </p:cNvPr>
          <p:cNvCxnSpPr>
            <a:cxnSpLocks/>
          </p:cNvCxnSpPr>
          <p:nvPr/>
        </p:nvCxnSpPr>
        <p:spPr>
          <a:xfrm flipH="1">
            <a:off x="913774" y="2842917"/>
            <a:ext cx="10700471" cy="0"/>
          </a:xfrm>
          <a:prstGeom prst="line">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8993148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450</TotalTime>
  <Words>1884</Words>
  <Application>Microsoft Macintosh PowerPoint</Application>
  <PresentationFormat>Widescreen</PresentationFormat>
  <Paragraphs>349</Paragraphs>
  <Slides>27</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ＭＳ 明朝</vt:lpstr>
      <vt:lpstr>Arial</vt:lpstr>
      <vt:lpstr>Calibri</vt:lpstr>
      <vt:lpstr>Garamond</vt:lpstr>
      <vt:lpstr>Times New Roman</vt:lpstr>
      <vt:lpstr>Tw Cen MT</vt:lpstr>
      <vt:lpstr>Wingdings</vt:lpstr>
      <vt:lpstr>Droplet</vt:lpstr>
      <vt:lpstr>Document</vt:lpstr>
      <vt:lpstr>     </vt:lpstr>
      <vt:lpstr>THE SEARCH FOR A BETTER LIFE - abroad</vt:lpstr>
      <vt:lpstr>Study CONTEXT</vt:lpstr>
      <vt:lpstr>Demographic context</vt:lpstr>
      <vt:lpstr>OBJECTIVES OF THE 3-YEAR STUDY</vt:lpstr>
      <vt:lpstr>What makes our study unique – gender relati0ns</vt:lpstr>
      <vt:lpstr>Theoretical framework: MIGRATION-DEVELOPMENT NEXUS DISCOURSE</vt:lpstr>
      <vt:lpstr>COUNTRY OF ORIGIN </vt:lpstr>
      <vt:lpstr>GENDER </vt:lpstr>
      <vt:lpstr>PowerPoint Presentation</vt:lpstr>
      <vt:lpstr>PowerPoint Presentation</vt:lpstr>
      <vt:lpstr>RELIGION</vt:lpstr>
      <vt:lpstr>gender RELATIONS AND Household income status</vt:lpstr>
      <vt:lpstr>HIGHLIGHTS FROM THE TABLES </vt:lpstr>
      <vt:lpstr>LEVEL OF economic SATISFACTION </vt:lpstr>
      <vt:lpstr>report ON LEVEL OF ECONOMIC SATISFACTION</vt:lpstr>
      <vt:lpstr>WHAT WE NEED TO KNOW ABOUT FINANCES? </vt:lpstr>
      <vt:lpstr>PARENTING-CAREGIVING RESPONSIBILITIES MAIN CAREGIVER  </vt:lpstr>
      <vt:lpstr>highlights FROM THE TABLE </vt:lpstr>
      <vt:lpstr>  HIGHLIGHTS FROM A GENDER PERSPECTIVE    </vt:lpstr>
      <vt:lpstr>Limitations &amp; strengths  of study</vt:lpstr>
      <vt:lpstr>Emerging themes</vt:lpstr>
      <vt:lpstr>Unrealized expectations</vt:lpstr>
      <vt:lpstr>Starting points</vt:lpstr>
      <vt:lpstr>The good news</vt:lpstr>
      <vt:lpstr>conclusion</vt:lpstr>
      <vt:lpstr>PowerPoint Presentation</vt:lpstr>
    </vt:vector>
  </TitlesOfParts>
  <Company>University of Alberta</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kemi amodu</dc:creator>
  <cp:lastModifiedBy>Microsoft Office User</cp:lastModifiedBy>
  <cp:revision>71</cp:revision>
  <cp:lastPrinted>2018-04-14T14:14:24Z</cp:lastPrinted>
  <dcterms:created xsi:type="dcterms:W3CDTF">2018-04-11T22:13:33Z</dcterms:created>
  <dcterms:modified xsi:type="dcterms:W3CDTF">2018-08-07T21:36:20Z</dcterms:modified>
</cp:coreProperties>
</file>